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69" r:id="rId2"/>
    <p:sldId id="265" r:id="rId3"/>
    <p:sldId id="266" r:id="rId4"/>
    <p:sldId id="256" r:id="rId5"/>
    <p:sldId id="257" r:id="rId6"/>
    <p:sldId id="258" r:id="rId7"/>
    <p:sldId id="259" r:id="rId8"/>
    <p:sldId id="267" r:id="rId9"/>
    <p:sldId id="260" r:id="rId10"/>
    <p:sldId id="261" r:id="rId11"/>
    <p:sldId id="262" r:id="rId12"/>
    <p:sldId id="268" r:id="rId13"/>
    <p:sldId id="263" r:id="rId14"/>
    <p:sldId id="264" r:id="rId15"/>
    <p:sldId id="271" r:id="rId16"/>
    <p:sldId id="277" r:id="rId17"/>
    <p:sldId id="278" r:id="rId18"/>
    <p:sldId id="272" r:id="rId19"/>
    <p:sldId id="273" r:id="rId20"/>
    <p:sldId id="274" r:id="rId21"/>
    <p:sldId id="275" r:id="rId22"/>
    <p:sldId id="276"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3300"/>
    <a:srgbClr val="FF0066"/>
    <a:srgbClr val="993300"/>
    <a:srgbClr val="0000FF"/>
    <a:srgbClr val="00FF00"/>
    <a:srgbClr val="FF9900"/>
    <a:srgbClr val="F9F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3649E-D9B7-49F6-ADE2-E51164B21150}" type="datetimeFigureOut">
              <a:rPr lang="es-ES" smtClean="0"/>
              <a:pPr/>
              <a:t>18/05/2014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AAD72-53B2-4074-8C08-4DE2AE2680A5}" type="slidenum">
              <a:rPr lang="es-ES" smtClean="0"/>
              <a:pPr/>
              <a:t>‹Nº›</a:t>
            </a:fld>
            <a:endParaRPr lang="es-ES"/>
          </a:p>
        </p:txBody>
      </p:sp>
    </p:spTree>
    <p:extLst>
      <p:ext uri="{BB962C8B-B14F-4D97-AF65-F5344CB8AC3E}">
        <p14:creationId xmlns:p14="http://schemas.microsoft.com/office/powerpoint/2010/main" val="29321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BC8AAD72-53B2-4074-8C08-4DE2AE2680A5}" type="slidenum">
              <a:rPr lang="es-ES" smtClean="0"/>
              <a:pPr/>
              <a:t>1</a:t>
            </a:fld>
            <a:endParaRPr lang="es-ES"/>
          </a:p>
        </p:txBody>
      </p:sp>
    </p:spTree>
    <p:extLst>
      <p:ext uri="{BB962C8B-B14F-4D97-AF65-F5344CB8AC3E}">
        <p14:creationId xmlns:p14="http://schemas.microsoft.com/office/powerpoint/2010/main" val="286049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a:xfrm>
            <a:off x="428596" y="6215082"/>
            <a:ext cx="2133600" cy="476250"/>
          </a:xfrm>
        </p:spPr>
        <p:txBody>
          <a:bodyPr/>
          <a:lstStyle>
            <a:extLst/>
          </a:lstStyle>
          <a:p>
            <a:pPr>
              <a:defRPr/>
            </a:pPr>
            <a:fld id="{2922C745-09C6-48AD-9502-7A6EF9F26DC7}" type="datetime1">
              <a:rPr lang="es-ES" smtClean="0"/>
              <a:t>18/05/2014</a:t>
            </a:fld>
            <a:endParaRPr lang="es-ES" dirty="0"/>
          </a:p>
        </p:txBody>
      </p:sp>
      <p:sp>
        <p:nvSpPr>
          <p:cNvPr id="20" name="19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dirty="0"/>
          </a:p>
        </p:txBody>
      </p:sp>
      <p:sp>
        <p:nvSpPr>
          <p:cNvPr id="10" name="9 Marcador de número de diapositiva"/>
          <p:cNvSpPr>
            <a:spLocks noGrp="1"/>
          </p:cNvSpPr>
          <p:nvPr>
            <p:ph type="sldNum" sz="quarter" idx="12"/>
          </p:nvPr>
        </p:nvSpPr>
        <p:spPr/>
        <p:txBody>
          <a:bodyPr/>
          <a:lstStyle>
            <a:extLst/>
          </a:lstStyle>
          <a:p>
            <a:pPr>
              <a:defRPr/>
            </a:pPr>
            <a:fld id="{81552772-AA84-4C06-A0CA-CF4F464291EA}" type="slidenum">
              <a:rPr lang="es-ES" smtClean="0"/>
              <a:pPr>
                <a:defRPr/>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0C0F6E61-6237-42C4-B3B5-B59CDF895E16}" type="datetime1">
              <a:rPr lang="es-ES" smtClean="0"/>
              <a:t>18/05/2014</a:t>
            </a:fld>
            <a:endParaRPr lang="es-ES"/>
          </a:p>
        </p:txBody>
      </p:sp>
      <p:sp>
        <p:nvSpPr>
          <p:cNvPr id="5" name="4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6" name="5 Marcador de número de diapositiva"/>
          <p:cNvSpPr>
            <a:spLocks noGrp="1"/>
          </p:cNvSpPr>
          <p:nvPr>
            <p:ph type="sldNum" sz="quarter" idx="12"/>
          </p:nvPr>
        </p:nvSpPr>
        <p:spPr/>
        <p:txBody>
          <a:bodyPr/>
          <a:lstStyle>
            <a:extLst/>
          </a:lstStyle>
          <a:p>
            <a:pPr>
              <a:defRPr/>
            </a:pPr>
            <a:fld id="{EBAF72D8-A9E4-4F76-8CFF-C0D8DC60FFDD}"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8E481FD7-C433-4D4C-B109-B3F399050F1B}" type="datetime1">
              <a:rPr lang="es-ES" smtClean="0"/>
              <a:t>18/05/2014</a:t>
            </a:fld>
            <a:endParaRPr lang="es-ES"/>
          </a:p>
        </p:txBody>
      </p:sp>
      <p:sp>
        <p:nvSpPr>
          <p:cNvPr id="5" name="4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6" name="5 Marcador de número de diapositiva"/>
          <p:cNvSpPr>
            <a:spLocks noGrp="1"/>
          </p:cNvSpPr>
          <p:nvPr>
            <p:ph type="sldNum" sz="quarter" idx="12"/>
          </p:nvPr>
        </p:nvSpPr>
        <p:spPr/>
        <p:txBody>
          <a:bodyPr/>
          <a:lstStyle>
            <a:extLst/>
          </a:lstStyle>
          <a:p>
            <a:pPr>
              <a:defRPr/>
            </a:pPr>
            <a:fld id="{358C5F70-31A5-48FE-BFB3-66195CD04C70}"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A6BAA956-4BD9-4938-84F0-137A84BC798A}" type="datetime1">
              <a:rPr lang="es-ES" smtClean="0"/>
              <a:t>18/05/2014</a:t>
            </a:fld>
            <a:endParaRPr lang="es-ES"/>
          </a:p>
        </p:txBody>
      </p:sp>
      <p:sp>
        <p:nvSpPr>
          <p:cNvPr id="5" name="4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6" name="5 Marcador de número de diapositiva"/>
          <p:cNvSpPr>
            <a:spLocks noGrp="1"/>
          </p:cNvSpPr>
          <p:nvPr>
            <p:ph type="sldNum" sz="quarter" idx="12"/>
          </p:nvPr>
        </p:nvSpPr>
        <p:spPr/>
        <p:txBody>
          <a:bodyPr/>
          <a:lstStyle>
            <a:extLst/>
          </a:lstStyle>
          <a:p>
            <a:pPr>
              <a:defRPr/>
            </a:pPr>
            <a:fld id="{350D6124-7D1F-4633-916A-08AEB2DA65D9}" type="slidenum">
              <a:rPr lang="es-ES" smtClean="0"/>
              <a:pPr>
                <a:defRPr/>
              </a:pPr>
              <a:t>‹Nº›</a:t>
            </a:fld>
            <a:endParaRPr lang="es-E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BC74477D-EC7F-4294-A00F-171E47659E66}" type="datetime1">
              <a:rPr lang="es-ES" smtClean="0"/>
              <a:t>18/05/2014</a:t>
            </a:fld>
            <a:endParaRPr lang="es-ES"/>
          </a:p>
        </p:txBody>
      </p:sp>
      <p:sp>
        <p:nvSpPr>
          <p:cNvPr id="5" name="4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6" name="5 Marcador de número de diapositiva"/>
          <p:cNvSpPr>
            <a:spLocks noGrp="1"/>
          </p:cNvSpPr>
          <p:nvPr>
            <p:ph type="sldNum" sz="quarter" idx="12"/>
          </p:nvPr>
        </p:nvSpPr>
        <p:spPr/>
        <p:txBody>
          <a:bodyPr/>
          <a:lstStyle>
            <a:extLst/>
          </a:lstStyle>
          <a:p>
            <a:pPr>
              <a:defRPr/>
            </a:pPr>
            <a:fld id="{A3189D9E-7DF7-41E3-AA2F-145A1E4B6AB5}" type="slidenum">
              <a:rPr lang="es-ES" smtClean="0"/>
              <a:pPr>
                <a:defRPr/>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0CD4A13F-87C2-4914-B044-FE76E0C66056}" type="datetime1">
              <a:rPr lang="es-ES" smtClean="0"/>
              <a:t>18/05/2014</a:t>
            </a:fld>
            <a:endParaRPr lang="es-ES"/>
          </a:p>
        </p:txBody>
      </p:sp>
      <p:sp>
        <p:nvSpPr>
          <p:cNvPr id="6" name="5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7" name="6 Marcador de número de diapositiva"/>
          <p:cNvSpPr>
            <a:spLocks noGrp="1"/>
          </p:cNvSpPr>
          <p:nvPr>
            <p:ph type="sldNum" sz="quarter" idx="12"/>
          </p:nvPr>
        </p:nvSpPr>
        <p:spPr/>
        <p:txBody>
          <a:bodyPr/>
          <a:lstStyle>
            <a:extLst/>
          </a:lstStyle>
          <a:p>
            <a:pPr>
              <a:defRPr/>
            </a:pPr>
            <a:fld id="{431605A4-3103-4F2B-9D16-D3E61C9B35FE}"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AE12D6F8-7D9A-4708-99C6-FBE8C3CB7BD4}" type="datetime1">
              <a:rPr lang="es-ES" smtClean="0"/>
              <a:t>18/05/2014</a:t>
            </a:fld>
            <a:endParaRPr lang="es-ES"/>
          </a:p>
        </p:txBody>
      </p:sp>
      <p:sp>
        <p:nvSpPr>
          <p:cNvPr id="8" name="7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9" name="8 Marcador de número de diapositiva"/>
          <p:cNvSpPr>
            <a:spLocks noGrp="1"/>
          </p:cNvSpPr>
          <p:nvPr>
            <p:ph type="sldNum" sz="quarter" idx="12"/>
          </p:nvPr>
        </p:nvSpPr>
        <p:spPr/>
        <p:txBody>
          <a:bodyPr/>
          <a:lstStyle>
            <a:extLst/>
          </a:lstStyle>
          <a:p>
            <a:pPr>
              <a:defRPr/>
            </a:pPr>
            <a:fld id="{C7994271-AC12-463C-A152-044ED4DC8CA0}"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pPr>
              <a:defRPr/>
            </a:pPr>
            <a:fld id="{2AB2C391-4107-493F-8B97-28928192DC99}" type="datetime1">
              <a:rPr lang="es-ES" smtClean="0"/>
              <a:t>18/05/2014</a:t>
            </a:fld>
            <a:endParaRPr lang="es-ES"/>
          </a:p>
        </p:txBody>
      </p:sp>
      <p:sp>
        <p:nvSpPr>
          <p:cNvPr id="4" name="3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5" name="4 Marcador de número de diapositiva"/>
          <p:cNvSpPr>
            <a:spLocks noGrp="1"/>
          </p:cNvSpPr>
          <p:nvPr>
            <p:ph type="sldNum" sz="quarter" idx="12"/>
          </p:nvPr>
        </p:nvSpPr>
        <p:spPr/>
        <p:txBody>
          <a:bodyPr/>
          <a:lstStyle>
            <a:extLst/>
          </a:lstStyle>
          <a:p>
            <a:pPr>
              <a:defRPr/>
            </a:pPr>
            <a:fld id="{759A4E71-1D67-434D-8CFD-C48466B877FD}"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pPr>
              <a:defRPr/>
            </a:pPr>
            <a:fld id="{6F78BA4B-1803-46D5-AF87-696F8F638D9E}" type="datetime1">
              <a:rPr lang="es-ES" smtClean="0"/>
              <a:t>18/05/2014</a:t>
            </a:fld>
            <a:endParaRPr lang="es-ES"/>
          </a:p>
        </p:txBody>
      </p:sp>
      <p:sp>
        <p:nvSpPr>
          <p:cNvPr id="3" name="2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4" name="3 Marcador de número de diapositiva"/>
          <p:cNvSpPr>
            <a:spLocks noGrp="1"/>
          </p:cNvSpPr>
          <p:nvPr>
            <p:ph type="sldNum" sz="quarter" idx="12"/>
          </p:nvPr>
        </p:nvSpPr>
        <p:spPr/>
        <p:txBody>
          <a:bodyPr/>
          <a:lstStyle>
            <a:extLst/>
          </a:lstStyle>
          <a:p>
            <a:pPr>
              <a:defRPr/>
            </a:pPr>
            <a:fld id="{8190F590-0BCE-4319-A6B4-110BB6E4C3A4}" type="slidenum">
              <a:rPr lang="es-ES" smtClean="0"/>
              <a:pPr>
                <a:defRPr/>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32D3C380-BF94-4F12-990F-86AAD57D973C}" type="datetime1">
              <a:rPr lang="es-ES" smtClean="0"/>
              <a:t>18/05/2014</a:t>
            </a:fld>
            <a:endParaRPr lang="es-ES"/>
          </a:p>
        </p:txBody>
      </p:sp>
      <p:sp>
        <p:nvSpPr>
          <p:cNvPr id="6" name="5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7" name="6 Marcador de número de diapositiva"/>
          <p:cNvSpPr>
            <a:spLocks noGrp="1"/>
          </p:cNvSpPr>
          <p:nvPr>
            <p:ph type="sldNum" sz="quarter" idx="12"/>
          </p:nvPr>
        </p:nvSpPr>
        <p:spPr/>
        <p:txBody>
          <a:bodyPr/>
          <a:lstStyle>
            <a:extLst/>
          </a:lstStyle>
          <a:p>
            <a:pPr>
              <a:defRPr/>
            </a:pPr>
            <a:fld id="{AAE3697D-1291-4A2D-9AD4-BC133D4D5E19}"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pPr>
              <a:defRPr/>
            </a:pPr>
            <a:fld id="{EFC0A5D3-C0CF-44C9-B05E-80D49D245756}" type="datetime1">
              <a:rPr lang="es-ES" smtClean="0"/>
              <a:t>18/05/2014</a:t>
            </a:fld>
            <a:endParaRPr lang="es-ES"/>
          </a:p>
        </p:txBody>
      </p:sp>
      <p:sp>
        <p:nvSpPr>
          <p:cNvPr id="6" name="5 Marcador de pie de página"/>
          <p:cNvSpPr>
            <a:spLocks noGrp="1"/>
          </p:cNvSpPr>
          <p:nvPr>
            <p:ph type="ftr" sz="quarter" idx="11"/>
          </p:nvPr>
        </p:nvSpPr>
        <p:spPr/>
        <p:txBody>
          <a:bodyPr/>
          <a:lstStyle>
            <a:extLst/>
          </a:lstStyle>
          <a:p>
            <a:pPr>
              <a:defRPr/>
            </a:pPr>
            <a:r>
              <a:rPr lang="pt-BR" smtClean="0"/>
              <a:t>CPCC: Yónel Chocano Figueroa. DOCENTE UNHEVAL</a:t>
            </a:r>
            <a:endParaRPr lang="es-ES"/>
          </a:p>
        </p:txBody>
      </p:sp>
      <p:sp>
        <p:nvSpPr>
          <p:cNvPr id="7" name="6 Marcador de número de diapositiva"/>
          <p:cNvSpPr>
            <a:spLocks noGrp="1"/>
          </p:cNvSpPr>
          <p:nvPr>
            <p:ph type="sldNum" sz="quarter" idx="12"/>
          </p:nvPr>
        </p:nvSpPr>
        <p:spPr/>
        <p:txBody>
          <a:bodyPr/>
          <a:lstStyle>
            <a:extLst/>
          </a:lstStyle>
          <a:p>
            <a:pPr>
              <a:defRPr/>
            </a:pPr>
            <a:fld id="{6005265A-3724-49C9-91F5-FEB6CC2F6C33}" type="slidenum">
              <a:rPr lang="es-ES" smtClean="0"/>
              <a:pPr>
                <a:defRPr/>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dirty="0" smtClean="0"/>
              <a:t>Haga clic para modificar el estilo de título del patrón</a:t>
            </a:r>
            <a:endParaRPr kumimoji="0" lang="en-US" dirty="0"/>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24" name="23 Marcador de fecha"/>
          <p:cNvSpPr>
            <a:spLocks noGrp="1"/>
          </p:cNvSpPr>
          <p:nvPr>
            <p:ph type="dt" sz="half" idx="2"/>
          </p:nvPr>
        </p:nvSpPr>
        <p:spPr>
          <a:xfrm>
            <a:off x="0" y="6381750"/>
            <a:ext cx="2133600" cy="476250"/>
          </a:xfrm>
          <a:prstGeom prst="rect">
            <a:avLst/>
          </a:prstGeom>
        </p:spPr>
        <p:txBody>
          <a:bodyPr anchor="b"/>
          <a:lstStyle>
            <a:lvl1pPr algn="r" eaLnBrk="1" latinLnBrk="0" hangingPunct="1">
              <a:defRPr kumimoji="0" sz="1200">
                <a:solidFill>
                  <a:srgbClr val="0070C0"/>
                </a:solidFill>
              </a:defRPr>
            </a:lvl1pPr>
            <a:extLst/>
          </a:lstStyle>
          <a:p>
            <a:pPr>
              <a:defRPr/>
            </a:pPr>
            <a:fld id="{1746A28A-44B6-4CD8-BE97-71D2EB34FB43}" type="datetime1">
              <a:rPr lang="es-ES" smtClean="0"/>
              <a:t>18/05/2014</a:t>
            </a:fld>
            <a:endParaRPr lang="es-ES" dirty="0"/>
          </a:p>
        </p:txBody>
      </p:sp>
      <p:sp>
        <p:nvSpPr>
          <p:cNvPr id="10" name="9 Marcador de pie de página"/>
          <p:cNvSpPr>
            <a:spLocks noGrp="1"/>
          </p:cNvSpPr>
          <p:nvPr>
            <p:ph type="ftr" sz="quarter" idx="3"/>
          </p:nvPr>
        </p:nvSpPr>
        <p:spPr>
          <a:xfrm>
            <a:off x="4857752" y="6305550"/>
            <a:ext cx="3752848" cy="476250"/>
          </a:xfrm>
          <a:prstGeom prst="rect">
            <a:avLst/>
          </a:prstGeom>
        </p:spPr>
        <p:txBody>
          <a:bodyPr anchor="b"/>
          <a:lstStyle>
            <a:lvl1pPr eaLnBrk="1" latinLnBrk="0" hangingPunct="1">
              <a:defRPr kumimoji="0" sz="1200">
                <a:solidFill>
                  <a:srgbClr val="0070C0"/>
                </a:solidFill>
                <a:effectLst/>
              </a:defRPr>
            </a:lvl1pPr>
            <a:extLst/>
          </a:lstStyle>
          <a:p>
            <a:pPr>
              <a:defRPr/>
            </a:pPr>
            <a:r>
              <a:rPr lang="es-ES" dirty="0" smtClean="0"/>
              <a:t>CPCC: Yónel Chocano Figueroa. DOCENTE UNHEVAL</a:t>
            </a:r>
            <a:endParaRPr lang="es-E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9792BAB4-022F-4321-8535-F23C8DEF85E4}" type="slidenum">
              <a:rPr lang="es-ES" smtClean="0"/>
              <a:pPr>
                <a:defRPr/>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13" name="12 Imagen" descr="J:\Acreditación Facultad 2012\Logo de Facultad.jpg"/>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537331" y="0"/>
            <a:ext cx="606669" cy="594642"/>
          </a:xfrm>
          <a:prstGeom prst="rect">
            <a:avLst/>
          </a:prstGeom>
          <a:noFill/>
          <a:ln>
            <a:noFill/>
          </a:ln>
        </p:spPr>
      </p:pic>
      <p:pic>
        <p:nvPicPr>
          <p:cNvPr id="14" name="Picture 1" descr="D:\Back Up 5\Yonel 2011-2012\UNHEVAL.png"/>
          <p:cNvPicPr>
            <a:picLocks noChangeAspect="1" noChangeArrowheads="1"/>
          </p:cNvPicPr>
          <p:nvPr userDrawn="1"/>
        </p:nvPicPr>
        <p:blipFill>
          <a:blip r:embed="rId14"/>
          <a:srcRect/>
          <a:stretch>
            <a:fillRect/>
          </a:stretch>
        </p:blipFill>
        <p:spPr bwMode="auto">
          <a:xfrm>
            <a:off x="0" y="0"/>
            <a:ext cx="639763" cy="762000"/>
          </a:xfrm>
          <a:prstGeom prst="rect">
            <a:avLst/>
          </a:prstGeom>
          <a:noFill/>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gif"/><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9000"/>
                <a:satMod val="300000"/>
              </a:schemeClr>
              <a:schemeClr val="bg2">
                <a:tint val="90000"/>
                <a:satMod val="225000"/>
              </a:schemeClr>
            </a:duotone>
            <a:extLst>
              <a:ext uri="{BEBA8EAE-BF5A-486C-A8C5-ECC9F3942E4B}">
                <a14:imgProps xmlns:a14="http://schemas.microsoft.com/office/drawing/2010/main">
                  <a14:imgLayer r:embed="rId4">
                    <a14:imgEffect>
                      <a14:artisticPaintStrokes/>
                    </a14:imgEffect>
                  </a14:imgLayer>
                </a14:imgProps>
              </a:ext>
            </a:extLst>
          </a:blip>
          <a:tile tx="0" ty="0" sx="90000" sy="90000" flip="xy" algn="tl"/>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258951"/>
            <a:ext cx="7406640" cy="1472184"/>
          </a:xfrm>
          <a:solidFill>
            <a:schemeClr val="accent1">
              <a:lumMod val="40000"/>
              <a:lumOff val="60000"/>
            </a:schemeClr>
          </a:solidFill>
        </p:spPr>
        <p:txBody>
          <a:bodyPr/>
          <a:lstStyle/>
          <a:p>
            <a:r>
              <a:rPr lang="es-ES" dirty="0" smtClean="0"/>
              <a:t>Universidad Nacional </a:t>
            </a:r>
            <a:r>
              <a:rPr lang="es-ES" dirty="0" err="1" smtClean="0"/>
              <a:t>Hermilio</a:t>
            </a:r>
            <a:r>
              <a:rPr lang="es-ES" dirty="0" smtClean="0"/>
              <a:t> </a:t>
            </a:r>
            <a:r>
              <a:rPr lang="es-ES" dirty="0" err="1" smtClean="0"/>
              <a:t>Valdizán</a:t>
            </a:r>
            <a:endParaRPr lang="es-ES" dirty="0"/>
          </a:p>
        </p:txBody>
      </p:sp>
      <p:sp>
        <p:nvSpPr>
          <p:cNvPr id="3" name="2 Subtítulo"/>
          <p:cNvSpPr>
            <a:spLocks noGrp="1"/>
          </p:cNvSpPr>
          <p:nvPr>
            <p:ph type="subTitle" idx="1"/>
          </p:nvPr>
        </p:nvSpPr>
        <p:spPr/>
        <p:txBody>
          <a:bodyPr/>
          <a:lstStyle/>
          <a:p>
            <a:pPr algn="ctr"/>
            <a:r>
              <a:rPr lang="es-ES" dirty="0" smtClean="0">
                <a:solidFill>
                  <a:schemeClr val="tx1"/>
                </a:solidFill>
              </a:rPr>
              <a:t>Facultad de Ciencias Contables y Financieras</a:t>
            </a:r>
          </a:p>
          <a:p>
            <a:pPr algn="ctr"/>
            <a:endParaRPr lang="es-ES" dirty="0" smtClean="0"/>
          </a:p>
          <a:p>
            <a:pPr algn="ctr"/>
            <a:r>
              <a:rPr lang="es-ES" dirty="0" smtClean="0">
                <a:solidFill>
                  <a:srgbClr val="002060"/>
                </a:solidFill>
              </a:rPr>
              <a:t>Dirección del Instituto de Investigación</a:t>
            </a:r>
            <a:endParaRPr lang="es-ES" dirty="0">
              <a:solidFill>
                <a:srgbClr val="002060"/>
              </a:solidFill>
            </a:endParaRPr>
          </a:p>
        </p:txBody>
      </p:sp>
      <p:sp>
        <p:nvSpPr>
          <p:cNvPr id="4" name="3 Marcador de fecha"/>
          <p:cNvSpPr>
            <a:spLocks noGrp="1"/>
          </p:cNvSpPr>
          <p:nvPr>
            <p:ph type="dt" sz="half" idx="10"/>
          </p:nvPr>
        </p:nvSpPr>
        <p:spPr/>
        <p:txBody>
          <a:bodyPr/>
          <a:lstStyle/>
          <a:p>
            <a:pPr>
              <a:defRPr/>
            </a:pPr>
            <a:fld id="{8B746CB4-4966-40EA-8EBB-947034CF5A77}" type="datetime1">
              <a:rPr lang="es-ES" smtClean="0"/>
              <a:t>18/05/2014</a:t>
            </a:fld>
            <a:endParaRPr lang="es-ES" dirty="0"/>
          </a:p>
        </p:txBody>
      </p:sp>
      <p:sp>
        <p:nvSpPr>
          <p:cNvPr id="5" name="4 Marcador de pie de página"/>
          <p:cNvSpPr>
            <a:spLocks noGrp="1"/>
          </p:cNvSpPr>
          <p:nvPr>
            <p:ph type="ftr" sz="quarter" idx="11"/>
          </p:nvPr>
        </p:nvSpPr>
        <p:spPr/>
        <p:txBody>
          <a:bodyPr/>
          <a:lstStyle/>
          <a:p>
            <a:pPr>
              <a:defRPr/>
            </a:pPr>
            <a:r>
              <a:rPr lang="pt-BR" smtClean="0"/>
              <a:t>CPCC: Yónel Chocano Figueroa. DOCENTE UNHEVAL</a:t>
            </a:r>
            <a:endParaRPr lang="es-ES" dirty="0"/>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3590" y="3560107"/>
            <a:ext cx="1264579" cy="1394000"/>
          </a:xfrm>
          <a:prstGeom prst="rect">
            <a:avLst/>
          </a:prstGeom>
          <a:solidFill>
            <a:schemeClr val="bg1"/>
          </a:solidFill>
        </p:spPr>
      </p:pic>
      <p:sp>
        <p:nvSpPr>
          <p:cNvPr id="9" name="Marcador de número de diapositiva 8"/>
          <p:cNvSpPr>
            <a:spLocks noGrp="1"/>
          </p:cNvSpPr>
          <p:nvPr>
            <p:ph type="sldNum" sz="quarter" idx="12"/>
          </p:nvPr>
        </p:nvSpPr>
        <p:spPr/>
        <p:txBody>
          <a:bodyPr/>
          <a:lstStyle/>
          <a:p>
            <a:pPr>
              <a:defRPr/>
            </a:pPr>
            <a:fld id="{81552772-AA84-4C06-A0CA-CF4F464291EA}" type="slidenum">
              <a:rPr lang="es-ES" smtClean="0"/>
              <a:pPr>
                <a:defRPr/>
              </a:pPr>
              <a:t>1</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anim calcmode="lin" valueType="num">
                                      <p:cBhvr>
                                        <p:cTn id="38" dur="2000" fill="hold"/>
                                        <p:tgtEl>
                                          <p:spTgt spid="8"/>
                                        </p:tgtEl>
                                        <p:attrNameLst>
                                          <p:attrName>ppt_w</p:attrName>
                                        </p:attrNameLst>
                                      </p:cBhvr>
                                      <p:tavLst>
                                        <p:tav tm="0" fmla="#ppt_w*sin(2.5*pi*$)">
                                          <p:val>
                                            <p:fltVal val="0"/>
                                          </p:val>
                                        </p:tav>
                                        <p:tav tm="100000">
                                          <p:val>
                                            <p:fltVal val="1"/>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476672"/>
            <a:ext cx="8229600" cy="1725613"/>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50. </a:t>
            </a:r>
            <a:r>
              <a:rPr lang="es-ES" sz="2800" dirty="0" smtClean="0">
                <a:solidFill>
                  <a:srgbClr val="002060"/>
                </a:solidFill>
              </a:rPr>
              <a:t>Los </a:t>
            </a:r>
            <a:r>
              <a:rPr lang="es-ES" sz="2800" dirty="0">
                <a:solidFill>
                  <a:srgbClr val="002060"/>
                </a:solidFill>
              </a:rPr>
              <a:t>sistemas de evaluación de la investigación, información y comunicación, se articulan para tener una efectiva difusión de los proyectos y sus avances. </a:t>
            </a:r>
            <a:r>
              <a:rPr lang="es-ES" sz="3200" dirty="0" smtClean="0">
                <a:solidFill>
                  <a:srgbClr val="002060"/>
                </a:solidFill>
                <a:latin typeface="Times New Roman" pitchFamily="18" charset="0"/>
                <a:cs typeface="Times New Roman" pitchFamily="18" charset="0"/>
              </a:rPr>
              <a:t/>
            </a:r>
            <a:br>
              <a:rPr lang="es-ES" sz="3200" dirty="0" smtClean="0">
                <a:solidFill>
                  <a:srgbClr val="002060"/>
                </a:solidFill>
                <a:latin typeface="Times New Roman" pitchFamily="18" charset="0"/>
                <a:cs typeface="Times New Roman" pitchFamily="18" charset="0"/>
              </a:rPr>
            </a:br>
            <a:endParaRPr lang="es-ES" sz="3200" dirty="0" smtClean="0">
              <a:solidFill>
                <a:srgbClr val="002060"/>
              </a:solidFill>
            </a:endParaRPr>
          </a:p>
        </p:txBody>
      </p:sp>
      <p:sp>
        <p:nvSpPr>
          <p:cNvPr id="7171" name="2 Marcador de contenido"/>
          <p:cNvSpPr>
            <a:spLocks noGrp="1"/>
          </p:cNvSpPr>
          <p:nvPr>
            <p:ph idx="1"/>
          </p:nvPr>
        </p:nvSpPr>
        <p:spPr>
          <a:xfrm>
            <a:off x="457200" y="1916832"/>
            <a:ext cx="8385048" cy="4301616"/>
          </a:xfrm>
        </p:spPr>
        <p:txBody>
          <a:bodyPr>
            <a:normAutofit/>
          </a:bodyPr>
          <a:lstStyle/>
          <a:p>
            <a:pPr algn="ctr">
              <a:buNone/>
            </a:pPr>
            <a:r>
              <a:rPr lang="es-ES" sz="2800" dirty="0" smtClean="0">
                <a:solidFill>
                  <a:srgbClr val="FF0000"/>
                </a:solidFill>
                <a:latin typeface="Times New Roman" pitchFamily="18" charset="0"/>
                <a:cs typeface="Times New Roman" pitchFamily="18" charset="0"/>
              </a:rPr>
              <a:t>Fuentes de verificación </a:t>
            </a:r>
            <a:r>
              <a:rPr lang="es-ES" sz="2800" dirty="0" smtClean="0">
                <a:solidFill>
                  <a:srgbClr val="FF0000"/>
                </a:solidFill>
                <a:latin typeface="Times New Roman" pitchFamily="18" charset="0"/>
                <a:cs typeface="Times New Roman" pitchFamily="18" charset="0"/>
              </a:rPr>
              <a:t>referenciales</a:t>
            </a:r>
          </a:p>
          <a:p>
            <a:pPr marL="82296" indent="0" algn="just">
              <a:buNone/>
            </a:pPr>
            <a:r>
              <a:rPr lang="es-ES" sz="2800" dirty="0"/>
              <a:t>1. Evidencia escrita, audiovisual y electrónica. 	</a:t>
            </a:r>
          </a:p>
          <a:p>
            <a:pPr marL="82296" indent="0" algn="just">
              <a:buNone/>
            </a:pPr>
            <a:r>
              <a:rPr lang="es-ES" sz="2800" dirty="0"/>
              <a:t>2. Encuestas y entrevistas a estudiantes, docentes y grupos de interés. 	</a:t>
            </a:r>
          </a:p>
          <a:p>
            <a:pPr marL="82296" indent="0" algn="just">
              <a:buNone/>
            </a:pPr>
            <a:r>
              <a:rPr lang="es-ES" sz="2800" dirty="0"/>
              <a:t>3. Documentos que sustentan la implementación de los sistemas. 	</a:t>
            </a:r>
          </a:p>
          <a:p>
            <a:pPr marL="82296" indent="0" algn="just">
              <a:buNone/>
            </a:pPr>
            <a:r>
              <a:rPr lang="es-ES" sz="2800" dirty="0"/>
              <a:t>4. Registro de medios utilizados de comunicación. 	</a:t>
            </a:r>
          </a:p>
          <a:p>
            <a:pPr marL="82296" indent="0" algn="just">
              <a:buNone/>
            </a:pPr>
            <a:r>
              <a:rPr lang="es-ES" sz="2800" dirty="0"/>
              <a:t>5. Registro de publicaciones. 	</a:t>
            </a:r>
          </a:p>
          <a:p>
            <a:pPr algn="ctr">
              <a:buNone/>
            </a:pPr>
            <a:endParaRPr lang="es-ES" sz="2800" dirty="0" smtClean="0">
              <a:latin typeface="Times New Roman" pitchFamily="18" charset="0"/>
              <a:cs typeface="Times New Roman" pitchFamily="18" charset="0"/>
            </a:endParaRPr>
          </a:p>
          <a:p>
            <a:pPr eaLnBrk="1" hangingPunct="1">
              <a:buNone/>
            </a:pPr>
            <a:endParaRPr lang="es-ES" sz="1000" dirty="0" smtClean="0">
              <a:latin typeface="Times New Roman" pitchFamily="18" charset="0"/>
              <a:cs typeface="Times New Roman" pitchFamily="18" charset="0"/>
            </a:endParaRPr>
          </a:p>
          <a:p>
            <a:pPr eaLnBrk="1" hangingPunct="1"/>
            <a:endParaRPr lang="es-ES" sz="2800" dirty="0" smtClean="0">
              <a:latin typeface="Times New Roman" pitchFamily="18" charset="0"/>
              <a:cs typeface="Times New Roman" pitchFamily="18" charset="0"/>
            </a:endParaRPr>
          </a:p>
          <a:p>
            <a:pPr eaLnBrk="1" hangingPunct="1"/>
            <a:endParaRPr lang="es-ES" sz="2800" dirty="0" smtClean="0">
              <a:latin typeface="Times New Roman" pitchFamily="18" charset="0"/>
              <a:cs typeface="Times New Roman" pitchFamily="18" charset="0"/>
            </a:endParaRPr>
          </a:p>
        </p:txBody>
      </p:sp>
      <p:sp>
        <p:nvSpPr>
          <p:cNvPr id="5" name="4 Marcador de fecha"/>
          <p:cNvSpPr>
            <a:spLocks noGrp="1"/>
          </p:cNvSpPr>
          <p:nvPr>
            <p:ph type="dt" sz="half" idx="10"/>
          </p:nvPr>
        </p:nvSpPr>
        <p:spPr/>
        <p:txBody>
          <a:bodyPr/>
          <a:lstStyle/>
          <a:p>
            <a:pPr>
              <a:defRPr/>
            </a:pPr>
            <a:fld id="{93EF1275-9775-40B0-9941-7FE20D1893C2}" type="datetime1">
              <a:rPr lang="es-ES" smtClean="0"/>
              <a:t>18/05/2014</a:t>
            </a:fld>
            <a:endParaRPr lang="es-ES"/>
          </a:p>
        </p:txBody>
      </p:sp>
      <p:sp>
        <p:nvSpPr>
          <p:cNvPr id="7" name="6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0" y="571480"/>
            <a:ext cx="9144000" cy="1714520"/>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
            </a:r>
            <a:br>
              <a:rPr lang="es-ES" sz="3200" dirty="0" smtClean="0">
                <a:solidFill>
                  <a:srgbClr val="FF0000"/>
                </a:solidFill>
                <a:latin typeface="Times New Roman" pitchFamily="18" charset="0"/>
                <a:cs typeface="Times New Roman" pitchFamily="18" charset="0"/>
              </a:rPr>
            </a:br>
            <a:r>
              <a:rPr lang="es-ES" sz="3200" dirty="0">
                <a:solidFill>
                  <a:srgbClr val="FF0000"/>
                </a:solidFill>
                <a:latin typeface="Times New Roman" pitchFamily="18" charset="0"/>
                <a:cs typeface="Times New Roman" pitchFamily="18" charset="0"/>
              </a:rPr>
              <a:t/>
            </a:r>
            <a:br>
              <a:rPr lang="es-ES" sz="3200" dirty="0">
                <a:solidFill>
                  <a:srgbClr val="FF0000"/>
                </a:solidFill>
                <a:latin typeface="Times New Roman" pitchFamily="18" charset="0"/>
                <a:cs typeface="Times New Roman" pitchFamily="18" charset="0"/>
              </a:rPr>
            </a:br>
            <a:r>
              <a:rPr lang="es-ES" sz="3200" dirty="0" smtClean="0">
                <a:solidFill>
                  <a:srgbClr val="FF0000"/>
                </a:solidFill>
                <a:latin typeface="Times New Roman" pitchFamily="18" charset="0"/>
                <a:cs typeface="Times New Roman" pitchFamily="18" charset="0"/>
              </a:rPr>
              <a:t>51. </a:t>
            </a:r>
            <a:r>
              <a:rPr lang="es-ES" sz="3100" dirty="0" smtClean="0"/>
              <a:t>Se </a:t>
            </a:r>
            <a:r>
              <a:rPr lang="es-ES" sz="3100" dirty="0"/>
              <a:t>realizan eventos donde se difunden y discuten entre estudiantes, docentes y comunidad, las investigaciones realizadas en la carrera profesional</a:t>
            </a:r>
            <a:r>
              <a:rPr lang="es-ES" sz="3100" dirty="0" smtClean="0"/>
              <a:t>. </a:t>
            </a:r>
            <a:r>
              <a:rPr lang="es-ES" sz="2800" dirty="0"/>
              <a:t>	</a:t>
            </a:r>
            <a:br>
              <a:rPr lang="es-ES" sz="2800" dirty="0"/>
            </a:br>
            <a:r>
              <a:rPr lang="es-ES" sz="3200" dirty="0" smtClean="0">
                <a:solidFill>
                  <a:srgbClr val="FF0000"/>
                </a:solidFill>
                <a:latin typeface="Times New Roman" pitchFamily="18" charset="0"/>
                <a:cs typeface="Times New Roman" pitchFamily="18" charset="0"/>
              </a:rPr>
              <a:t> </a:t>
            </a:r>
            <a:br>
              <a:rPr lang="es-ES" sz="3200" dirty="0" smtClean="0">
                <a:solidFill>
                  <a:srgbClr val="FF0000"/>
                </a:solidFill>
                <a:latin typeface="Times New Roman" pitchFamily="18" charset="0"/>
                <a:cs typeface="Times New Roman" pitchFamily="18" charset="0"/>
              </a:rPr>
            </a:br>
            <a:endParaRPr lang="es-ES" sz="3200" dirty="0" smtClean="0">
              <a:solidFill>
                <a:srgbClr val="0000FF"/>
              </a:solidFill>
            </a:endParaRPr>
          </a:p>
        </p:txBody>
      </p:sp>
      <p:sp>
        <p:nvSpPr>
          <p:cNvPr id="8195" name="2 Marcador de contenido"/>
          <p:cNvSpPr>
            <a:spLocks noGrp="1"/>
          </p:cNvSpPr>
          <p:nvPr>
            <p:ph idx="1"/>
          </p:nvPr>
        </p:nvSpPr>
        <p:spPr>
          <a:xfrm>
            <a:off x="251520" y="2357438"/>
            <a:ext cx="8678168" cy="2583730"/>
          </a:xfrm>
        </p:spPr>
        <p:txBody>
          <a:bodyPr>
            <a:normAutofit/>
          </a:bodyPr>
          <a:lstStyle/>
          <a:p>
            <a:pPr algn="ctr">
              <a:buNone/>
            </a:pPr>
            <a:r>
              <a:rPr lang="es-ES" sz="2800" dirty="0" smtClean="0">
                <a:solidFill>
                  <a:srgbClr val="FF0000"/>
                </a:solidFill>
                <a:latin typeface="Times New Roman" pitchFamily="18" charset="0"/>
                <a:cs typeface="Times New Roman" pitchFamily="18" charset="0"/>
              </a:rPr>
              <a:t>Fuentes de verificación referenciales</a:t>
            </a:r>
            <a:endParaRPr lang="es-ES" sz="2800" dirty="0" smtClean="0">
              <a:latin typeface="Times New Roman" pitchFamily="18" charset="0"/>
              <a:cs typeface="Times New Roman" pitchFamily="18" charset="0"/>
            </a:endParaRPr>
          </a:p>
          <a:p>
            <a:pPr marL="82296" indent="0" algn="just">
              <a:buNone/>
            </a:pPr>
            <a:r>
              <a:rPr lang="es-ES" sz="2800" dirty="0"/>
              <a:t>1. Registro de asistencia a cursos, seminarios y talleres. 	</a:t>
            </a:r>
          </a:p>
          <a:p>
            <a:pPr marL="82296" indent="0" algn="just">
              <a:buNone/>
            </a:pPr>
            <a:r>
              <a:rPr lang="es-ES" sz="2800" dirty="0"/>
              <a:t>2. GII - 54 Número de eventos de difusión de resultados de investigación. </a:t>
            </a:r>
            <a:r>
              <a:rPr lang="es-ES" sz="2500" dirty="0"/>
              <a:t>	</a:t>
            </a:r>
          </a:p>
        </p:txBody>
      </p:sp>
      <p:sp>
        <p:nvSpPr>
          <p:cNvPr id="6" name="5 Marcador de fecha"/>
          <p:cNvSpPr>
            <a:spLocks noGrp="1"/>
          </p:cNvSpPr>
          <p:nvPr>
            <p:ph type="dt" sz="half" idx="10"/>
          </p:nvPr>
        </p:nvSpPr>
        <p:spPr/>
        <p:txBody>
          <a:bodyPr/>
          <a:lstStyle/>
          <a:p>
            <a:pPr>
              <a:defRPr/>
            </a:pPr>
            <a:fld id="{DE6A3D8E-33E9-4FEE-A17C-8EBEC010FC98}" type="datetime1">
              <a:rPr lang="es-ES" smtClean="0"/>
              <a:t>18/05/2014</a:t>
            </a:fld>
            <a:endParaRPr lang="es-ES"/>
          </a:p>
        </p:txBody>
      </p:sp>
      <p:sp>
        <p:nvSpPr>
          <p:cNvPr id="8" name="7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11</a:t>
            </a:fld>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0" y="571480"/>
            <a:ext cx="9144000" cy="1714520"/>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
            </a:r>
            <a:br>
              <a:rPr lang="es-ES" sz="3200" dirty="0" smtClean="0">
                <a:solidFill>
                  <a:srgbClr val="FF0000"/>
                </a:solidFill>
                <a:latin typeface="Times New Roman" pitchFamily="18" charset="0"/>
                <a:cs typeface="Times New Roman" pitchFamily="18" charset="0"/>
              </a:rPr>
            </a:br>
            <a:r>
              <a:rPr lang="es-ES" sz="3200" dirty="0">
                <a:solidFill>
                  <a:srgbClr val="FF0000"/>
                </a:solidFill>
                <a:latin typeface="Times New Roman" pitchFamily="18" charset="0"/>
                <a:cs typeface="Times New Roman" pitchFamily="18" charset="0"/>
              </a:rPr>
              <a:t/>
            </a:r>
            <a:br>
              <a:rPr lang="es-ES" sz="3200" dirty="0">
                <a:solidFill>
                  <a:srgbClr val="FF0000"/>
                </a:solidFill>
                <a:latin typeface="Times New Roman" pitchFamily="18" charset="0"/>
                <a:cs typeface="Times New Roman" pitchFamily="18" charset="0"/>
              </a:rPr>
            </a:br>
            <a:r>
              <a:rPr lang="es-ES" sz="3200" dirty="0" smtClean="0">
                <a:solidFill>
                  <a:srgbClr val="FF0000"/>
                </a:solidFill>
                <a:latin typeface="Times New Roman" pitchFamily="18" charset="0"/>
                <a:cs typeface="Times New Roman" pitchFamily="18" charset="0"/>
              </a:rPr>
              <a:t>52.</a:t>
            </a:r>
            <a:r>
              <a:rPr lang="es-ES" sz="3200" dirty="0"/>
              <a:t> </a:t>
            </a:r>
            <a:r>
              <a:rPr lang="es-ES" sz="3200" dirty="0" smtClean="0">
                <a:solidFill>
                  <a:srgbClr val="0000FF"/>
                </a:solidFill>
              </a:rPr>
              <a:t>Los </a:t>
            </a:r>
            <a:r>
              <a:rPr lang="es-ES" sz="3200" dirty="0">
                <a:solidFill>
                  <a:srgbClr val="0000FF"/>
                </a:solidFill>
              </a:rPr>
              <a:t>estudiantes participan en eventos de difusión y discusión de resultados de investigación. </a:t>
            </a:r>
            <a:br>
              <a:rPr lang="es-ES" sz="3200" dirty="0">
                <a:solidFill>
                  <a:srgbClr val="0000FF"/>
                </a:solidFill>
              </a:rPr>
            </a:br>
            <a:r>
              <a:rPr lang="es-ES" sz="3200" dirty="0"/>
              <a:t>	</a:t>
            </a:r>
            <a:br>
              <a:rPr lang="es-ES" sz="3200" dirty="0"/>
            </a:br>
            <a:r>
              <a:rPr lang="es-ES" sz="3200" dirty="0" smtClean="0">
                <a:solidFill>
                  <a:srgbClr val="0000FF"/>
                </a:solidFill>
                <a:latin typeface="Times New Roman" pitchFamily="18" charset="0"/>
                <a:cs typeface="Times New Roman" pitchFamily="18" charset="0"/>
              </a:rPr>
              <a:t/>
            </a:r>
            <a:br>
              <a:rPr lang="es-ES" sz="3200" dirty="0" smtClean="0">
                <a:solidFill>
                  <a:srgbClr val="0000FF"/>
                </a:solidFill>
                <a:latin typeface="Times New Roman" pitchFamily="18" charset="0"/>
                <a:cs typeface="Times New Roman" pitchFamily="18" charset="0"/>
              </a:rPr>
            </a:br>
            <a:endParaRPr lang="es-ES" sz="3200" dirty="0" smtClean="0">
              <a:solidFill>
                <a:srgbClr val="0000FF"/>
              </a:solidFill>
            </a:endParaRPr>
          </a:p>
        </p:txBody>
      </p:sp>
      <p:sp>
        <p:nvSpPr>
          <p:cNvPr id="8195" name="2 Marcador de contenido"/>
          <p:cNvSpPr>
            <a:spLocks noGrp="1"/>
          </p:cNvSpPr>
          <p:nvPr>
            <p:ph idx="1"/>
          </p:nvPr>
        </p:nvSpPr>
        <p:spPr>
          <a:xfrm>
            <a:off x="232916" y="2119313"/>
            <a:ext cx="8678168" cy="2605831"/>
          </a:xfrm>
        </p:spPr>
        <p:txBody>
          <a:bodyPr>
            <a:normAutofit fontScale="92500" lnSpcReduction="10000"/>
          </a:bodyPr>
          <a:lstStyle/>
          <a:p>
            <a:pPr algn="ctr">
              <a:buNone/>
            </a:pPr>
            <a:r>
              <a:rPr lang="es-ES" sz="2800" dirty="0" smtClean="0">
                <a:solidFill>
                  <a:srgbClr val="FF0000"/>
                </a:solidFill>
                <a:latin typeface="Times New Roman" pitchFamily="18" charset="0"/>
                <a:cs typeface="Times New Roman" pitchFamily="18" charset="0"/>
              </a:rPr>
              <a:t>Fuentes de verificación referenciales</a:t>
            </a:r>
            <a:endParaRPr lang="es-ES" sz="2800" dirty="0" smtClean="0">
              <a:latin typeface="Times New Roman" pitchFamily="18" charset="0"/>
              <a:cs typeface="Times New Roman" pitchFamily="18" charset="0"/>
            </a:endParaRPr>
          </a:p>
          <a:p>
            <a:pPr marL="82296" indent="0" algn="just">
              <a:buNone/>
            </a:pPr>
            <a:r>
              <a:rPr lang="es-ES" sz="2800" dirty="0"/>
              <a:t>1. Encuestas y entrevistas a estudiantes. 	</a:t>
            </a:r>
          </a:p>
          <a:p>
            <a:pPr marL="82296" indent="0" algn="just">
              <a:buNone/>
            </a:pPr>
            <a:r>
              <a:rPr lang="es-ES" sz="2800" dirty="0"/>
              <a:t>2. Registro de participación de los estudiantes en eventos de difusión y discusión de investigación. 	</a:t>
            </a:r>
          </a:p>
          <a:p>
            <a:pPr marL="82296" indent="0" algn="just">
              <a:buNone/>
            </a:pPr>
            <a:r>
              <a:rPr lang="es-ES" sz="2800" dirty="0"/>
              <a:t>3. GII - 55 Porcentaje de estudiantes que han asistido alguna vez a un evento de difusión de la investigación. 	</a:t>
            </a:r>
          </a:p>
          <a:p>
            <a:pPr algn="just" eaLnBrk="1" hangingPunct="1">
              <a:buNone/>
            </a:pPr>
            <a:endParaRPr lang="es-ES" sz="2400" dirty="0" smtClean="0">
              <a:latin typeface="Times New Roman" pitchFamily="18" charset="0"/>
              <a:cs typeface="Times New Roman" pitchFamily="18" charset="0"/>
            </a:endParaRPr>
          </a:p>
        </p:txBody>
      </p:sp>
      <p:sp>
        <p:nvSpPr>
          <p:cNvPr id="6" name="5 Marcador de fecha"/>
          <p:cNvSpPr>
            <a:spLocks noGrp="1"/>
          </p:cNvSpPr>
          <p:nvPr>
            <p:ph type="dt" sz="half" idx="10"/>
          </p:nvPr>
        </p:nvSpPr>
        <p:spPr/>
        <p:txBody>
          <a:bodyPr/>
          <a:lstStyle/>
          <a:p>
            <a:pPr>
              <a:defRPr/>
            </a:pPr>
            <a:fld id="{71BE417B-0027-4164-9B28-65A79C02B37C}" type="datetime1">
              <a:rPr lang="es-ES" smtClean="0"/>
              <a:t>18/05/2014</a:t>
            </a:fld>
            <a:endParaRPr lang="es-ES"/>
          </a:p>
        </p:txBody>
      </p:sp>
      <p:sp>
        <p:nvSpPr>
          <p:cNvPr id="8" name="7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12</a:t>
            </a:fld>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500063" y="714375"/>
            <a:ext cx="8229600" cy="1928813"/>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
            </a:r>
            <a:br>
              <a:rPr lang="es-ES" sz="3200" dirty="0" smtClean="0">
                <a:solidFill>
                  <a:srgbClr val="FF0000"/>
                </a:solidFill>
                <a:latin typeface="Times New Roman" pitchFamily="18" charset="0"/>
                <a:cs typeface="Times New Roman" pitchFamily="18" charset="0"/>
              </a:rPr>
            </a:br>
            <a:r>
              <a:rPr lang="es-ES" sz="3200" dirty="0" smtClean="0">
                <a:solidFill>
                  <a:srgbClr val="FF0000"/>
                </a:solidFill>
                <a:latin typeface="Times New Roman" pitchFamily="18" charset="0"/>
                <a:cs typeface="Times New Roman" pitchFamily="18" charset="0"/>
              </a:rPr>
              <a:t>53</a:t>
            </a:r>
            <a:r>
              <a:rPr lang="es-ES" sz="3200" dirty="0" smtClean="0">
                <a:solidFill>
                  <a:srgbClr val="FF0000"/>
                </a:solidFill>
                <a:latin typeface="Times New Roman" pitchFamily="18" charset="0"/>
                <a:cs typeface="Times New Roman" pitchFamily="18" charset="0"/>
              </a:rPr>
              <a:t>. </a:t>
            </a:r>
            <a:r>
              <a:rPr lang="es-ES" sz="2800" dirty="0" smtClean="0">
                <a:solidFill>
                  <a:schemeClr val="tx1"/>
                </a:solidFill>
              </a:rPr>
              <a:t>La </a:t>
            </a:r>
            <a:r>
              <a:rPr lang="es-ES" sz="2800" dirty="0">
                <a:solidFill>
                  <a:schemeClr val="tx1"/>
                </a:solidFill>
              </a:rPr>
              <a:t>Unidad Académica cuenta con publicaciones periódicas donde los estudiantes publican los resultados de sus investigaciones. </a:t>
            </a:r>
            <a:br>
              <a:rPr lang="es-ES" sz="2800" dirty="0">
                <a:solidFill>
                  <a:schemeClr val="tx1"/>
                </a:solidFill>
              </a:rPr>
            </a:br>
            <a:r>
              <a:rPr lang="es-ES" sz="2800" dirty="0"/>
              <a:t>	</a:t>
            </a:r>
            <a:br>
              <a:rPr lang="es-ES" sz="2800" dirty="0"/>
            </a:br>
            <a:r>
              <a:rPr lang="es-ES" sz="2800" dirty="0" smtClean="0">
                <a:latin typeface="Times New Roman" pitchFamily="18" charset="0"/>
                <a:cs typeface="Times New Roman" pitchFamily="18" charset="0"/>
              </a:rPr>
              <a:t> </a:t>
            </a:r>
            <a:r>
              <a:rPr lang="es-ES" sz="3200" dirty="0" smtClean="0">
                <a:solidFill>
                  <a:srgbClr val="0000FF"/>
                </a:solidFill>
                <a:latin typeface="Times New Roman" pitchFamily="18" charset="0"/>
                <a:cs typeface="Times New Roman" pitchFamily="18" charset="0"/>
              </a:rPr>
              <a:t/>
            </a:r>
            <a:br>
              <a:rPr lang="es-ES" sz="3200" dirty="0" smtClean="0">
                <a:solidFill>
                  <a:srgbClr val="0000FF"/>
                </a:solidFill>
                <a:latin typeface="Times New Roman" pitchFamily="18" charset="0"/>
                <a:cs typeface="Times New Roman" pitchFamily="18" charset="0"/>
              </a:rPr>
            </a:br>
            <a:endParaRPr lang="es-ES" sz="3200" dirty="0" smtClean="0"/>
          </a:p>
        </p:txBody>
      </p:sp>
      <p:sp>
        <p:nvSpPr>
          <p:cNvPr id="9219" name="2 Marcador de contenido"/>
          <p:cNvSpPr>
            <a:spLocks noGrp="1"/>
          </p:cNvSpPr>
          <p:nvPr>
            <p:ph idx="1"/>
          </p:nvPr>
        </p:nvSpPr>
        <p:spPr>
          <a:xfrm>
            <a:off x="495159" y="2565400"/>
            <a:ext cx="8229600" cy="3740150"/>
          </a:xfrm>
        </p:spPr>
        <p:txBody>
          <a:bodyPr/>
          <a:lstStyle/>
          <a:p>
            <a:pPr>
              <a:buNone/>
            </a:pPr>
            <a:r>
              <a:rPr lang="es-ES" dirty="0" smtClean="0">
                <a:solidFill>
                  <a:srgbClr val="FF0000"/>
                </a:solidFill>
                <a:latin typeface="Times New Roman" pitchFamily="18" charset="0"/>
                <a:cs typeface="Times New Roman" pitchFamily="18" charset="0"/>
              </a:rPr>
              <a:t>Fuentes de verificación referenciales</a:t>
            </a:r>
            <a:endParaRPr lang="es-ES" dirty="0" smtClean="0">
              <a:latin typeface="Times New Roman" pitchFamily="18" charset="0"/>
              <a:cs typeface="Times New Roman" pitchFamily="18" charset="0"/>
            </a:endParaRPr>
          </a:p>
          <a:p>
            <a:pPr eaLnBrk="1" hangingPunct="1">
              <a:buNone/>
            </a:pPr>
            <a:endParaRPr lang="es-ES" sz="1000" dirty="0" smtClean="0">
              <a:latin typeface="Times New Roman" pitchFamily="18" charset="0"/>
              <a:cs typeface="Times New Roman" pitchFamily="18" charset="0"/>
            </a:endParaRPr>
          </a:p>
          <a:p>
            <a:pPr marL="82296" indent="0" algn="just">
              <a:buNone/>
            </a:pPr>
            <a:r>
              <a:rPr lang="es-ES" dirty="0">
                <a:solidFill>
                  <a:srgbClr val="993300"/>
                </a:solidFill>
              </a:rPr>
              <a:t>1. Evidencia escrita y electrónica. 	</a:t>
            </a:r>
          </a:p>
          <a:p>
            <a:pPr marL="82296" indent="0" algn="just">
              <a:buNone/>
            </a:pPr>
            <a:r>
              <a:rPr lang="es-ES" dirty="0">
                <a:solidFill>
                  <a:srgbClr val="993300"/>
                </a:solidFill>
              </a:rPr>
              <a:t>2. Registro de publicaciones. 	</a:t>
            </a:r>
          </a:p>
          <a:p>
            <a:pPr marL="82296" indent="0" algn="just">
              <a:buNone/>
            </a:pPr>
            <a:r>
              <a:rPr lang="es-ES" dirty="0">
                <a:solidFill>
                  <a:srgbClr val="993300"/>
                </a:solidFill>
              </a:rPr>
              <a:t>3. GII - 56 Producción de artículos científicos.</a:t>
            </a:r>
            <a:r>
              <a:rPr lang="es-ES" dirty="0"/>
              <a:t> 	</a:t>
            </a:r>
          </a:p>
          <a:p>
            <a:pPr eaLnBrk="1" hangingPunct="1"/>
            <a:endParaRPr lang="es-ES" dirty="0" smtClean="0"/>
          </a:p>
          <a:p>
            <a:pPr eaLnBrk="1" hangingPunct="1"/>
            <a:endParaRPr lang="es-ES" dirty="0" smtClean="0"/>
          </a:p>
        </p:txBody>
      </p:sp>
      <p:sp>
        <p:nvSpPr>
          <p:cNvPr id="6" name="5 Marcador de fecha"/>
          <p:cNvSpPr>
            <a:spLocks noGrp="1"/>
          </p:cNvSpPr>
          <p:nvPr>
            <p:ph type="dt" sz="half" idx="10"/>
          </p:nvPr>
        </p:nvSpPr>
        <p:spPr/>
        <p:txBody>
          <a:bodyPr/>
          <a:lstStyle/>
          <a:p>
            <a:pPr>
              <a:defRPr/>
            </a:pPr>
            <a:fld id="{358A4D38-F577-4B02-AE5F-7B4B00966743}" type="datetime1">
              <a:rPr lang="es-ES" smtClean="0"/>
              <a:t>18/05/2014</a:t>
            </a:fld>
            <a:endParaRPr lang="es-ES"/>
          </a:p>
        </p:txBody>
      </p:sp>
      <p:sp>
        <p:nvSpPr>
          <p:cNvPr id="8" name="7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57200" y="785813"/>
            <a:ext cx="8229600" cy="1785937"/>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
            </a:r>
            <a:br>
              <a:rPr lang="es-ES" sz="3200" dirty="0" smtClean="0">
                <a:solidFill>
                  <a:srgbClr val="FF0000"/>
                </a:solidFill>
                <a:latin typeface="Times New Roman" pitchFamily="18" charset="0"/>
                <a:cs typeface="Times New Roman" pitchFamily="18" charset="0"/>
              </a:rPr>
            </a:br>
            <a:r>
              <a:rPr lang="es-ES" sz="3200" dirty="0">
                <a:solidFill>
                  <a:srgbClr val="FF0000"/>
                </a:solidFill>
                <a:latin typeface="Times New Roman" pitchFamily="18" charset="0"/>
                <a:cs typeface="Times New Roman" pitchFamily="18" charset="0"/>
              </a:rPr>
              <a:t/>
            </a:r>
            <a:br>
              <a:rPr lang="es-ES" sz="3200" dirty="0">
                <a:solidFill>
                  <a:srgbClr val="FF0000"/>
                </a:solidFill>
                <a:latin typeface="Times New Roman" pitchFamily="18" charset="0"/>
                <a:cs typeface="Times New Roman" pitchFamily="18" charset="0"/>
              </a:rPr>
            </a:br>
            <a:r>
              <a:rPr lang="es-ES" sz="3200" dirty="0" smtClean="0">
                <a:solidFill>
                  <a:srgbClr val="FF0000"/>
                </a:solidFill>
                <a:latin typeface="Times New Roman" pitchFamily="18" charset="0"/>
                <a:cs typeface="Times New Roman" pitchFamily="18" charset="0"/>
              </a:rPr>
              <a:t>54</a:t>
            </a:r>
            <a:r>
              <a:rPr lang="es-ES" sz="3200" dirty="0" smtClean="0">
                <a:solidFill>
                  <a:srgbClr val="FF0000"/>
                </a:solidFill>
                <a:latin typeface="Times New Roman" pitchFamily="18" charset="0"/>
                <a:cs typeface="Times New Roman" pitchFamily="18" charset="0"/>
              </a:rPr>
              <a:t>. </a:t>
            </a:r>
            <a:r>
              <a:rPr lang="es-ES" sz="3200" dirty="0" smtClean="0"/>
              <a:t>Los </a:t>
            </a:r>
            <a:r>
              <a:rPr lang="es-ES" sz="3200" dirty="0"/>
              <a:t>estudiantes conocen los procedimientos con los que adquieren sus derechos de propiedad intelectual sobre lo creado como resultado de investigación. </a:t>
            </a:r>
            <a:br>
              <a:rPr lang="es-ES" sz="3200" dirty="0"/>
            </a:br>
            <a:r>
              <a:rPr lang="es-ES" sz="3200" dirty="0"/>
              <a:t>	</a:t>
            </a:r>
            <a:br>
              <a:rPr lang="es-ES" sz="3200" dirty="0"/>
            </a:br>
            <a:endParaRPr lang="es-ES" sz="3200" dirty="0" smtClean="0"/>
          </a:p>
        </p:txBody>
      </p:sp>
      <p:sp>
        <p:nvSpPr>
          <p:cNvPr id="10243" name="2 Marcador de contenido"/>
          <p:cNvSpPr>
            <a:spLocks noGrp="1"/>
          </p:cNvSpPr>
          <p:nvPr>
            <p:ph idx="1"/>
          </p:nvPr>
        </p:nvSpPr>
        <p:spPr>
          <a:xfrm>
            <a:off x="457200" y="2714625"/>
            <a:ext cx="8229600" cy="3411538"/>
          </a:xfrm>
        </p:spPr>
        <p:txBody>
          <a:bodyPr>
            <a:normAutofit fontScale="92500" lnSpcReduction="10000"/>
          </a:bodyPr>
          <a:lstStyle/>
          <a:p>
            <a:pPr>
              <a:buNone/>
            </a:pPr>
            <a:r>
              <a:rPr lang="es-ES" dirty="0" smtClean="0">
                <a:solidFill>
                  <a:srgbClr val="FF0000"/>
                </a:solidFill>
                <a:latin typeface="Times New Roman" pitchFamily="18" charset="0"/>
                <a:cs typeface="Times New Roman" pitchFamily="18" charset="0"/>
              </a:rPr>
              <a:t>Fuentes de verificación referenciales</a:t>
            </a:r>
            <a:endParaRPr lang="es-ES" dirty="0" smtClean="0">
              <a:latin typeface="Times New Roman" pitchFamily="18" charset="0"/>
              <a:cs typeface="Times New Roman" pitchFamily="18" charset="0"/>
            </a:endParaRPr>
          </a:p>
          <a:p>
            <a:pPr marL="82296" indent="0" algn="just">
              <a:buNone/>
            </a:pPr>
            <a:r>
              <a:rPr lang="es-ES" dirty="0"/>
              <a:t>1. Reglamento de propiedad intelectual. 	</a:t>
            </a:r>
          </a:p>
          <a:p>
            <a:pPr marL="82296" indent="0" algn="just">
              <a:buNone/>
            </a:pPr>
            <a:r>
              <a:rPr lang="es-ES" dirty="0"/>
              <a:t>2. Registro de propiedad intelectual. 	</a:t>
            </a:r>
          </a:p>
          <a:p>
            <a:pPr marL="82296" indent="0" algn="just">
              <a:buNone/>
            </a:pPr>
            <a:r>
              <a:rPr lang="es-ES" dirty="0"/>
              <a:t>3. Encuestas y entrevistas a estudiantes. 	</a:t>
            </a:r>
          </a:p>
          <a:p>
            <a:pPr marL="82296" indent="0" algn="just">
              <a:buNone/>
            </a:pPr>
            <a:r>
              <a:rPr lang="es-ES" dirty="0"/>
              <a:t>4. GII - 57 Porcentaje de estudiantes que conocen los procedimientos para la obtención de propiedad intelectual. 	</a:t>
            </a:r>
          </a:p>
          <a:p>
            <a:pPr eaLnBrk="1" hangingPunct="1"/>
            <a:endParaRPr lang="es-ES" dirty="0" smtClean="0"/>
          </a:p>
        </p:txBody>
      </p:sp>
      <p:sp>
        <p:nvSpPr>
          <p:cNvPr id="5" name="4 Marcador de fecha"/>
          <p:cNvSpPr>
            <a:spLocks noGrp="1"/>
          </p:cNvSpPr>
          <p:nvPr>
            <p:ph type="dt" sz="half" idx="10"/>
          </p:nvPr>
        </p:nvSpPr>
        <p:spPr/>
        <p:txBody>
          <a:bodyPr/>
          <a:lstStyle/>
          <a:p>
            <a:pPr>
              <a:defRPr/>
            </a:pPr>
            <a:fld id="{9FD68247-31F3-4D08-ABF7-C4430BED9230}" type="datetime1">
              <a:rPr lang="es-ES" smtClean="0"/>
              <a:t>18/05/2014</a:t>
            </a:fld>
            <a:endParaRPr lang="es-ES"/>
          </a:p>
        </p:txBody>
      </p:sp>
      <p:sp>
        <p:nvSpPr>
          <p:cNvPr id="7" name="6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4168" y="0"/>
            <a:ext cx="7498080" cy="1143000"/>
          </a:xfrm>
        </p:spPr>
        <p:txBody>
          <a:bodyPr/>
          <a:lstStyle/>
          <a:p>
            <a:r>
              <a:rPr lang="es-ES" b="1" dirty="0"/>
              <a:t>5.2 Labor de </a:t>
            </a:r>
            <a:r>
              <a:rPr lang="es-ES" b="1" dirty="0" smtClean="0"/>
              <a:t>investigación</a:t>
            </a:r>
            <a:endParaRPr lang="es-ES" dirty="0"/>
          </a:p>
        </p:txBody>
      </p:sp>
      <p:sp>
        <p:nvSpPr>
          <p:cNvPr id="3" name="Marcador de contenido 2"/>
          <p:cNvSpPr>
            <a:spLocks noGrp="1"/>
          </p:cNvSpPr>
          <p:nvPr>
            <p:ph idx="1"/>
          </p:nvPr>
        </p:nvSpPr>
        <p:spPr>
          <a:xfrm>
            <a:off x="1373161" y="908720"/>
            <a:ext cx="7498080" cy="4032448"/>
          </a:xfrm>
        </p:spPr>
        <p:txBody>
          <a:bodyPr>
            <a:noAutofit/>
          </a:bodyPr>
          <a:lstStyle/>
          <a:p>
            <a:pPr marL="82296" indent="0" algn="just">
              <a:buNone/>
            </a:pPr>
            <a:r>
              <a:rPr lang="es-ES" sz="2400" dirty="0" smtClean="0"/>
              <a:t>Los </a:t>
            </a:r>
            <a:r>
              <a:rPr lang="es-ES" sz="2400" dirty="0"/>
              <a:t>docentes tienen la experiencia y capacidad requeridas para el desarrollo de las actividades de investigación en la carrera profesional. Tienen estudios de posgrado del más alto nivel, cuyos grados son validados y reconocidos por la autoridad peruana competente. Los docentes difunden su producción intelectual en revistas indizadas de su especialidad, a través de libros y como ponentes en congresos, seminarios y otros eventos nacionales e internacionales. La producción intelectual de los docentes (tesis, patentes, publicaciones en revistas o libros, etc.), está protegida mediante normas y procedimientos, para su reconocimiento dentro de la Universidad y, cuando sea el caso, </a:t>
            </a:r>
            <a:r>
              <a:rPr lang="es-ES" sz="2400" dirty="0" smtClean="0"/>
              <a:t>para </a:t>
            </a:r>
            <a:r>
              <a:rPr lang="es-ES" sz="2400" dirty="0"/>
              <a:t>gestionar su registro ante el INDECOPI u otros organismos internacionales. 	</a:t>
            </a:r>
            <a:r>
              <a:rPr lang="es-ES" sz="2400" dirty="0" smtClean="0"/>
              <a:t> </a:t>
            </a:r>
            <a:r>
              <a:rPr lang="es-ES" sz="2400" dirty="0"/>
              <a:t>	</a:t>
            </a:r>
          </a:p>
          <a:p>
            <a:endParaRPr lang="es-ES" sz="2400" dirty="0"/>
          </a:p>
        </p:txBody>
      </p:sp>
      <p:sp>
        <p:nvSpPr>
          <p:cNvPr id="4" name="Marcador de fecha 3"/>
          <p:cNvSpPr>
            <a:spLocks noGrp="1"/>
          </p:cNvSpPr>
          <p:nvPr>
            <p:ph type="dt" sz="half" idx="10"/>
          </p:nvPr>
        </p:nvSpPr>
        <p:spPr/>
        <p:txBody>
          <a:bodyPr/>
          <a:lstStyle/>
          <a:p>
            <a:pPr>
              <a:defRPr/>
            </a:pPr>
            <a:fld id="{B6E9C5EC-C7CF-4089-9AF1-D5C330AABF42}"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7" name="Marcador de número de diapositiva 6"/>
          <p:cNvSpPr>
            <a:spLocks noGrp="1"/>
          </p:cNvSpPr>
          <p:nvPr>
            <p:ph type="sldNum" sz="quarter" idx="12"/>
          </p:nvPr>
        </p:nvSpPr>
        <p:spPr/>
        <p:txBody>
          <a:bodyPr/>
          <a:lstStyle/>
          <a:p>
            <a:pPr>
              <a:defRPr/>
            </a:pPr>
            <a:fld id="{350D6124-7D1F-4633-916A-08AEB2DA65D9}" type="slidenum">
              <a:rPr lang="es-ES" smtClean="0"/>
              <a:pPr>
                <a:defRPr/>
              </a:pPr>
              <a:t>15</a:t>
            </a:fld>
            <a:endParaRPr lang="es-ES"/>
          </a:p>
        </p:txBody>
      </p:sp>
    </p:spTree>
    <p:extLst>
      <p:ext uri="{BB962C8B-B14F-4D97-AF65-F5344CB8AC3E}">
        <p14:creationId xmlns:p14="http://schemas.microsoft.com/office/powerpoint/2010/main" val="282708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59632" y="1484339"/>
            <a:ext cx="7498080" cy="3384821"/>
          </a:xfrm>
        </p:spPr>
        <p:txBody>
          <a:bodyPr>
            <a:normAutofit fontScale="92500" lnSpcReduction="20000"/>
          </a:bodyPr>
          <a:lstStyle/>
          <a:p>
            <a:pPr marL="82296" indent="0" algn="just">
              <a:buNone/>
            </a:pPr>
            <a:r>
              <a:rPr lang="es-ES" sz="3000" dirty="0">
                <a:solidFill>
                  <a:srgbClr val="002060"/>
                </a:solidFill>
              </a:rPr>
              <a:t>75. </a:t>
            </a:r>
            <a:r>
              <a:rPr lang="es-ES" sz="3000" dirty="0"/>
              <a:t>Los docentes adquieren el grado de doctor en la especialidad según lo programado por la Unidad Académica en su plan estratégico. </a:t>
            </a:r>
            <a:endParaRPr lang="es-ES" sz="3000" dirty="0" smtClean="0"/>
          </a:p>
          <a:p>
            <a:pPr marL="82296" indent="0" algn="just">
              <a:buNone/>
            </a:pPr>
            <a:r>
              <a:rPr lang="es-ES" sz="3000" dirty="0">
                <a:solidFill>
                  <a:srgbClr val="002060"/>
                </a:solidFill>
              </a:rPr>
              <a:t>76</a:t>
            </a:r>
            <a:r>
              <a:rPr lang="es-ES" sz="3000" dirty="0"/>
              <a:t>. Los docentes publican los resultados de sus investigaciones en revistas indizadas de su especialidad. </a:t>
            </a:r>
          </a:p>
          <a:p>
            <a:pPr marL="82296" indent="0" algn="just">
              <a:buNone/>
            </a:pPr>
            <a:r>
              <a:rPr lang="es-ES" sz="3000" dirty="0">
                <a:solidFill>
                  <a:srgbClr val="002060"/>
                </a:solidFill>
              </a:rPr>
              <a:t>77</a:t>
            </a:r>
            <a:r>
              <a:rPr lang="es-ES" sz="3000" dirty="0"/>
              <a:t>.  Los docentes publican su producción intelectual a través de libros que son utilizados en la carrera profesional. </a:t>
            </a:r>
          </a:p>
          <a:p>
            <a:pPr marL="82296" indent="0" algn="just">
              <a:buNone/>
            </a:pPr>
            <a:endParaRPr lang="es-ES" sz="2400" dirty="0" smtClean="0"/>
          </a:p>
          <a:p>
            <a:pPr marL="82296" indent="0" algn="just">
              <a:buNone/>
            </a:pPr>
            <a:endParaRPr lang="es-ES" sz="2400" dirty="0"/>
          </a:p>
          <a:p>
            <a:endParaRPr lang="es-ES" sz="2400" dirty="0"/>
          </a:p>
        </p:txBody>
      </p:sp>
      <p:sp>
        <p:nvSpPr>
          <p:cNvPr id="4" name="Marcador de fecha 3"/>
          <p:cNvSpPr>
            <a:spLocks noGrp="1"/>
          </p:cNvSpPr>
          <p:nvPr>
            <p:ph type="dt" sz="half" idx="10"/>
          </p:nvPr>
        </p:nvSpPr>
        <p:spPr/>
        <p:txBody>
          <a:bodyPr/>
          <a:lstStyle/>
          <a:p>
            <a:pPr>
              <a:defRPr/>
            </a:pPr>
            <a:fld id="{8572B3E9-822B-4BB8-9812-8D147C187852}"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8" name="Rectangle 2"/>
          <p:cNvSpPr>
            <a:spLocks noGrp="1" noChangeArrowheads="1"/>
          </p:cNvSpPr>
          <p:nvPr>
            <p:ph type="title"/>
          </p:nvPr>
        </p:nvSpPr>
        <p:spPr/>
        <p:txBody>
          <a:bodyPr>
            <a:normAutofit/>
          </a:bodyPr>
          <a:lstStyle/>
          <a:p>
            <a:r>
              <a:rPr lang="es-ES" sz="3200" b="1" dirty="0">
                <a:solidFill>
                  <a:srgbClr val="002060"/>
                </a:solidFill>
              </a:rPr>
              <a:t>5.2 Labor de investigación</a:t>
            </a:r>
            <a:r>
              <a:rPr lang="es-ES" sz="3100" dirty="0" smtClean="0">
                <a:solidFill>
                  <a:srgbClr val="002060"/>
                </a:solidFill>
                <a:latin typeface="Times New Roman" pitchFamily="18" charset="0"/>
              </a:rPr>
              <a:t> </a:t>
            </a:r>
            <a:r>
              <a:rPr lang="es-ES" sz="3200" dirty="0" smtClean="0">
                <a:solidFill>
                  <a:srgbClr val="002060"/>
                </a:solidFill>
                <a:latin typeface="Times New Roman" pitchFamily="18" charset="0"/>
              </a:rPr>
              <a:t> </a:t>
            </a:r>
            <a:r>
              <a:rPr lang="es-ES" sz="2700" dirty="0" smtClean="0">
                <a:solidFill>
                  <a:srgbClr val="FF9900"/>
                </a:solidFill>
                <a:latin typeface="Times New Roman" pitchFamily="18" charset="0"/>
              </a:rPr>
              <a:t>(</a:t>
            </a:r>
            <a:r>
              <a:rPr lang="es-ES" sz="2700" dirty="0" smtClean="0">
                <a:solidFill>
                  <a:srgbClr val="FF0000"/>
                </a:solidFill>
                <a:latin typeface="Times New Roman" pitchFamily="18" charset="0"/>
              </a:rPr>
              <a:t>Estándares</a:t>
            </a:r>
            <a:r>
              <a:rPr lang="es-ES" sz="2700" dirty="0" smtClean="0">
                <a:solidFill>
                  <a:srgbClr val="FF9900"/>
                </a:solidFill>
                <a:latin typeface="Times New Roman" pitchFamily="18" charset="0"/>
              </a:rPr>
              <a:t>)</a:t>
            </a:r>
          </a:p>
        </p:txBody>
      </p:sp>
      <p:sp>
        <p:nvSpPr>
          <p:cNvPr id="10" name="Marcador de número de diapositiva 9"/>
          <p:cNvSpPr>
            <a:spLocks noGrp="1"/>
          </p:cNvSpPr>
          <p:nvPr>
            <p:ph type="sldNum" sz="quarter" idx="12"/>
          </p:nvPr>
        </p:nvSpPr>
        <p:spPr/>
        <p:txBody>
          <a:bodyPr/>
          <a:lstStyle/>
          <a:p>
            <a:pPr>
              <a:defRPr/>
            </a:pPr>
            <a:fld id="{350D6124-7D1F-4633-916A-08AEB2DA65D9}" type="slidenum">
              <a:rPr lang="es-ES" smtClean="0"/>
              <a:pPr>
                <a:defRPr/>
              </a:pPr>
              <a:t>16</a:t>
            </a:fld>
            <a:endParaRPr lang="es-ES"/>
          </a:p>
        </p:txBody>
      </p:sp>
    </p:spTree>
    <p:extLst>
      <p:ext uri="{BB962C8B-B14F-4D97-AF65-F5344CB8AC3E}">
        <p14:creationId xmlns:p14="http://schemas.microsoft.com/office/powerpoint/2010/main" val="1566422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82296" indent="0" algn="just">
              <a:buNone/>
            </a:pPr>
            <a:r>
              <a:rPr lang="es-ES" dirty="0">
                <a:solidFill>
                  <a:srgbClr val="002060"/>
                </a:solidFill>
              </a:rPr>
              <a:t>78</a:t>
            </a:r>
            <a:r>
              <a:rPr lang="es-ES" dirty="0"/>
              <a:t>. Los docentes difunden su producción intelectual como ponentes en eventos nacionales e internacionales de su especialidad. </a:t>
            </a:r>
            <a:endParaRPr lang="es-ES" dirty="0" smtClean="0">
              <a:solidFill>
                <a:srgbClr val="002060"/>
              </a:solidFill>
            </a:endParaRPr>
          </a:p>
          <a:p>
            <a:pPr marL="82296" indent="0" algn="just">
              <a:buNone/>
            </a:pPr>
            <a:r>
              <a:rPr lang="es-ES" dirty="0" smtClean="0">
                <a:solidFill>
                  <a:srgbClr val="002060"/>
                </a:solidFill>
              </a:rPr>
              <a:t>79</a:t>
            </a:r>
            <a:r>
              <a:rPr lang="es-ES" dirty="0">
                <a:solidFill>
                  <a:srgbClr val="002060"/>
                </a:solidFill>
              </a:rPr>
              <a:t>.</a:t>
            </a:r>
            <a:r>
              <a:rPr lang="es-ES" dirty="0"/>
              <a:t> Los docentes utilizan los procedimientos con los que adquieren sus derechos de propiedad intelectual sobre lo creado como resultado de investigación. </a:t>
            </a:r>
          </a:p>
          <a:p>
            <a:endParaRPr lang="es-ES" dirty="0"/>
          </a:p>
        </p:txBody>
      </p:sp>
      <p:sp>
        <p:nvSpPr>
          <p:cNvPr id="4" name="Marcador de fecha 3"/>
          <p:cNvSpPr>
            <a:spLocks noGrp="1"/>
          </p:cNvSpPr>
          <p:nvPr>
            <p:ph type="dt" sz="half" idx="10"/>
          </p:nvPr>
        </p:nvSpPr>
        <p:spPr/>
        <p:txBody>
          <a:bodyPr/>
          <a:lstStyle/>
          <a:p>
            <a:pPr>
              <a:defRPr/>
            </a:pPr>
            <a:fld id="{CAD8E856-9548-4116-9C24-707AF1B32EB6}"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8" name="Rectangle 2"/>
          <p:cNvSpPr>
            <a:spLocks noGrp="1" noChangeArrowheads="1"/>
          </p:cNvSpPr>
          <p:nvPr>
            <p:ph type="title"/>
          </p:nvPr>
        </p:nvSpPr>
        <p:spPr/>
        <p:txBody>
          <a:bodyPr>
            <a:normAutofit/>
          </a:bodyPr>
          <a:lstStyle/>
          <a:p>
            <a:pPr algn="ctr"/>
            <a:r>
              <a:rPr lang="es-ES" sz="3200" b="1" dirty="0">
                <a:solidFill>
                  <a:srgbClr val="002060"/>
                </a:solidFill>
              </a:rPr>
              <a:t>5.2 Labor de investigación</a:t>
            </a:r>
            <a:r>
              <a:rPr lang="es-ES" sz="3100" dirty="0" smtClean="0">
                <a:solidFill>
                  <a:srgbClr val="002060"/>
                </a:solidFill>
                <a:latin typeface="Times New Roman" pitchFamily="18" charset="0"/>
              </a:rPr>
              <a:t> </a:t>
            </a:r>
            <a:r>
              <a:rPr lang="es-ES" sz="3200" dirty="0" smtClean="0">
                <a:solidFill>
                  <a:srgbClr val="002060"/>
                </a:solidFill>
                <a:latin typeface="Times New Roman" pitchFamily="18" charset="0"/>
              </a:rPr>
              <a:t> </a:t>
            </a:r>
            <a:br>
              <a:rPr lang="es-ES" sz="3200" dirty="0" smtClean="0">
                <a:solidFill>
                  <a:srgbClr val="002060"/>
                </a:solidFill>
                <a:latin typeface="Times New Roman" pitchFamily="18" charset="0"/>
              </a:rPr>
            </a:br>
            <a:r>
              <a:rPr lang="es-ES" sz="3200" dirty="0" smtClean="0">
                <a:solidFill>
                  <a:srgbClr val="00FF00"/>
                </a:solidFill>
                <a:latin typeface="Times New Roman" pitchFamily="18" charset="0"/>
              </a:rPr>
              <a:t>continúa </a:t>
            </a:r>
            <a:r>
              <a:rPr lang="es-ES" sz="2700" dirty="0" smtClean="0">
                <a:solidFill>
                  <a:srgbClr val="FF9900"/>
                </a:solidFill>
                <a:latin typeface="Times New Roman" pitchFamily="18" charset="0"/>
              </a:rPr>
              <a:t>(</a:t>
            </a:r>
            <a:r>
              <a:rPr lang="es-ES" sz="2700" dirty="0" smtClean="0">
                <a:solidFill>
                  <a:srgbClr val="FF0000"/>
                </a:solidFill>
                <a:latin typeface="Times New Roman" pitchFamily="18" charset="0"/>
              </a:rPr>
              <a:t>Estándares</a:t>
            </a:r>
            <a:r>
              <a:rPr lang="es-ES" sz="2700" dirty="0" smtClean="0">
                <a:solidFill>
                  <a:srgbClr val="FF9900"/>
                </a:solidFill>
                <a:latin typeface="Times New Roman" pitchFamily="18" charset="0"/>
              </a:rPr>
              <a:t>)</a:t>
            </a:r>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17</a:t>
            </a:fld>
            <a:endParaRPr lang="es-ES"/>
          </a:p>
        </p:txBody>
      </p:sp>
    </p:spTree>
    <p:extLst>
      <p:ext uri="{BB962C8B-B14F-4D97-AF65-F5344CB8AC3E}">
        <p14:creationId xmlns:p14="http://schemas.microsoft.com/office/powerpoint/2010/main" val="2934698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44168" y="836712"/>
            <a:ext cx="7498080" cy="4238526"/>
          </a:xfrm>
        </p:spPr>
        <p:txBody>
          <a:bodyPr>
            <a:normAutofit fontScale="92500" lnSpcReduction="10000"/>
          </a:bodyPr>
          <a:lstStyle/>
          <a:p>
            <a:pPr marL="82296" indent="0">
              <a:buNone/>
            </a:pPr>
            <a:r>
              <a:rPr lang="es-ES" dirty="0" smtClean="0">
                <a:solidFill>
                  <a:srgbClr val="002060"/>
                </a:solidFill>
              </a:rPr>
              <a:t>75. </a:t>
            </a:r>
            <a:r>
              <a:rPr lang="es-ES" dirty="0" smtClean="0">
                <a:solidFill>
                  <a:srgbClr val="FF0066"/>
                </a:solidFill>
              </a:rPr>
              <a:t>Los docentes adquieren el grado de doctor en la especialidad según lo programado por la Unidad Académica en su plan estratégico. </a:t>
            </a:r>
          </a:p>
          <a:p>
            <a:pPr marL="82296" indent="0">
              <a:buNone/>
            </a:pPr>
            <a:r>
              <a:rPr lang="es-ES" dirty="0" smtClean="0">
                <a:solidFill>
                  <a:schemeClr val="accent2">
                    <a:lumMod val="50000"/>
                  </a:schemeClr>
                </a:solidFill>
              </a:rPr>
              <a:t>Fuentes de verificación referenciales </a:t>
            </a:r>
            <a:r>
              <a:rPr lang="es-ES" dirty="0" smtClean="0"/>
              <a:t>	</a:t>
            </a:r>
          </a:p>
          <a:p>
            <a:pPr marL="82296" indent="0">
              <a:buNone/>
            </a:pPr>
            <a:r>
              <a:rPr lang="es-ES" dirty="0" smtClean="0"/>
              <a:t>1</a:t>
            </a:r>
            <a:r>
              <a:rPr lang="es-ES" dirty="0"/>
              <a:t>. Legajo personal de los docentes. 	</a:t>
            </a:r>
          </a:p>
          <a:p>
            <a:pPr marL="82296" indent="0">
              <a:buNone/>
            </a:pPr>
            <a:r>
              <a:rPr lang="es-ES" dirty="0"/>
              <a:t>2. GIII - 76 Porcentaje de docentes Magíster en la especialidad. 	</a:t>
            </a:r>
          </a:p>
          <a:p>
            <a:pPr marL="82296" indent="0">
              <a:buNone/>
            </a:pPr>
            <a:r>
              <a:rPr lang="es-ES" dirty="0"/>
              <a:t>3. GIII - 77 Porcentaje de docentes Doctores en la especialidad. 		</a:t>
            </a:r>
          </a:p>
          <a:p>
            <a:endParaRPr lang="es-ES" dirty="0"/>
          </a:p>
        </p:txBody>
      </p:sp>
      <p:sp>
        <p:nvSpPr>
          <p:cNvPr id="4" name="Marcador de fecha 3"/>
          <p:cNvSpPr>
            <a:spLocks noGrp="1"/>
          </p:cNvSpPr>
          <p:nvPr>
            <p:ph type="dt" sz="half" idx="10"/>
          </p:nvPr>
        </p:nvSpPr>
        <p:spPr/>
        <p:txBody>
          <a:bodyPr/>
          <a:lstStyle/>
          <a:p>
            <a:pPr>
              <a:defRPr/>
            </a:pPr>
            <a:fld id="{FF57AF3D-F878-44B0-A3D0-4D22CE225BD2}"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8" name="Marcador de número de diapositiva 7"/>
          <p:cNvSpPr>
            <a:spLocks noGrp="1"/>
          </p:cNvSpPr>
          <p:nvPr>
            <p:ph type="sldNum" sz="quarter" idx="12"/>
          </p:nvPr>
        </p:nvSpPr>
        <p:spPr/>
        <p:txBody>
          <a:bodyPr/>
          <a:lstStyle/>
          <a:p>
            <a:pPr>
              <a:defRPr/>
            </a:pPr>
            <a:fld id="{350D6124-7D1F-4633-916A-08AEB2DA65D9}" type="slidenum">
              <a:rPr lang="es-ES" smtClean="0"/>
              <a:pPr>
                <a:defRPr/>
              </a:pPr>
              <a:t>18</a:t>
            </a:fld>
            <a:endParaRPr lang="es-ES"/>
          </a:p>
        </p:txBody>
      </p:sp>
    </p:spTree>
    <p:extLst>
      <p:ext uri="{BB962C8B-B14F-4D97-AF65-F5344CB8AC3E}">
        <p14:creationId xmlns:p14="http://schemas.microsoft.com/office/powerpoint/2010/main" val="1199012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44168" y="332656"/>
            <a:ext cx="7498080" cy="4800600"/>
          </a:xfrm>
        </p:spPr>
        <p:txBody>
          <a:bodyPr>
            <a:normAutofit fontScale="92500"/>
          </a:bodyPr>
          <a:lstStyle/>
          <a:p>
            <a:pPr marL="82296" indent="0" algn="just">
              <a:buNone/>
            </a:pPr>
            <a:r>
              <a:rPr lang="es-ES" dirty="0" smtClean="0">
                <a:solidFill>
                  <a:srgbClr val="002060"/>
                </a:solidFill>
              </a:rPr>
              <a:t>76</a:t>
            </a:r>
            <a:r>
              <a:rPr lang="es-ES" dirty="0"/>
              <a:t>. Los docentes publican los resultados de sus investigaciones en revistas indizadas de su especialidad. </a:t>
            </a:r>
            <a:endParaRPr lang="es-ES" dirty="0" smtClean="0"/>
          </a:p>
          <a:p>
            <a:pPr marL="82296" indent="0">
              <a:buNone/>
            </a:pPr>
            <a:r>
              <a:rPr lang="es-ES" dirty="0">
                <a:solidFill>
                  <a:schemeClr val="accent2">
                    <a:lumMod val="50000"/>
                  </a:schemeClr>
                </a:solidFill>
              </a:rPr>
              <a:t>Fuentes de verificación referenciales </a:t>
            </a:r>
            <a:r>
              <a:rPr lang="es-ES" dirty="0"/>
              <a:t>	</a:t>
            </a:r>
          </a:p>
          <a:p>
            <a:pPr marL="82296" indent="0">
              <a:buNone/>
            </a:pPr>
            <a:r>
              <a:rPr lang="es-ES" dirty="0">
                <a:solidFill>
                  <a:schemeClr val="accent6">
                    <a:lumMod val="50000"/>
                  </a:schemeClr>
                </a:solidFill>
              </a:rPr>
              <a:t>1. Evidencia escrita y electrónica. 	</a:t>
            </a:r>
          </a:p>
          <a:p>
            <a:pPr marL="82296" indent="0">
              <a:buNone/>
            </a:pPr>
            <a:r>
              <a:rPr lang="es-ES" dirty="0">
                <a:solidFill>
                  <a:schemeClr val="accent6">
                    <a:lumMod val="50000"/>
                  </a:schemeClr>
                </a:solidFill>
              </a:rPr>
              <a:t>2. Registro de publicaciones. 	</a:t>
            </a:r>
          </a:p>
          <a:p>
            <a:pPr marL="82296" indent="0">
              <a:buNone/>
            </a:pPr>
            <a:r>
              <a:rPr lang="es-ES" dirty="0">
                <a:solidFill>
                  <a:schemeClr val="accent6">
                    <a:lumMod val="50000"/>
                  </a:schemeClr>
                </a:solidFill>
              </a:rPr>
              <a:t>3. GIII - 78 Producción de artículos científicos. 	</a:t>
            </a:r>
          </a:p>
          <a:p>
            <a:pPr marL="82296" indent="0">
              <a:buNone/>
            </a:pPr>
            <a:r>
              <a:rPr lang="es-ES" dirty="0">
                <a:solidFill>
                  <a:schemeClr val="accent6">
                    <a:lumMod val="50000"/>
                  </a:schemeClr>
                </a:solidFill>
              </a:rPr>
              <a:t>4. GIII - 79 Eficacia en investigación científica. </a:t>
            </a:r>
          </a:p>
          <a:p>
            <a:endParaRPr lang="es-ES" dirty="0"/>
          </a:p>
        </p:txBody>
      </p:sp>
      <p:sp>
        <p:nvSpPr>
          <p:cNvPr id="4" name="Marcador de fecha 3"/>
          <p:cNvSpPr>
            <a:spLocks noGrp="1"/>
          </p:cNvSpPr>
          <p:nvPr>
            <p:ph type="dt" sz="half" idx="10"/>
          </p:nvPr>
        </p:nvSpPr>
        <p:spPr/>
        <p:txBody>
          <a:bodyPr/>
          <a:lstStyle/>
          <a:p>
            <a:pPr>
              <a:defRPr/>
            </a:pPr>
            <a:fld id="{C7333493-4610-4040-BAD7-1CC5E6014AD1}"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8" name="Marcador de número de diapositiva 7"/>
          <p:cNvSpPr>
            <a:spLocks noGrp="1"/>
          </p:cNvSpPr>
          <p:nvPr>
            <p:ph type="sldNum" sz="quarter" idx="12"/>
          </p:nvPr>
        </p:nvSpPr>
        <p:spPr/>
        <p:txBody>
          <a:bodyPr/>
          <a:lstStyle/>
          <a:p>
            <a:pPr>
              <a:defRPr/>
            </a:pPr>
            <a:fld id="{350D6124-7D1F-4633-916A-08AEB2DA65D9}" type="slidenum">
              <a:rPr lang="es-ES" smtClean="0"/>
              <a:pPr>
                <a:defRPr/>
              </a:pPr>
              <a:t>19</a:t>
            </a:fld>
            <a:endParaRPr lang="es-ES"/>
          </a:p>
        </p:txBody>
      </p:sp>
    </p:spTree>
    <p:extLst>
      <p:ext uri="{BB962C8B-B14F-4D97-AF65-F5344CB8AC3E}">
        <p14:creationId xmlns:p14="http://schemas.microsoft.com/office/powerpoint/2010/main" val="1426727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8439" y="466888"/>
            <a:ext cx="8715436" cy="1052513"/>
          </a:xfrm>
        </p:spPr>
        <p:txBody>
          <a:bodyPr>
            <a:normAutofit/>
          </a:bodyPr>
          <a:lstStyle/>
          <a:p>
            <a:pPr eaLnBrk="1" hangingPunct="1"/>
            <a:r>
              <a:rPr lang="es-ES" sz="2400" b="1" dirty="0" smtClean="0">
                <a:solidFill>
                  <a:schemeClr val="tx1"/>
                </a:solidFill>
                <a:latin typeface="Times New Roman" pitchFamily="18" charset="0"/>
              </a:rPr>
              <a:t>3.1 Generación y evaluación de proyectos de investigación</a:t>
            </a:r>
            <a:r>
              <a:rPr lang="es-ES" sz="2400" dirty="0" smtClean="0">
                <a:solidFill>
                  <a:schemeClr val="tx1"/>
                </a:solidFill>
                <a:latin typeface="Times New Roman" pitchFamily="18" charset="0"/>
              </a:rPr>
              <a:t> </a:t>
            </a:r>
            <a:r>
              <a:rPr lang="es-ES" sz="2400" dirty="0" smtClean="0">
                <a:solidFill>
                  <a:srgbClr val="0000FF"/>
                </a:solidFill>
                <a:latin typeface="Times New Roman" pitchFamily="18" charset="0"/>
              </a:rPr>
              <a:t>					</a:t>
            </a:r>
            <a:r>
              <a:rPr lang="es-ES" sz="2400" dirty="0" smtClean="0">
                <a:solidFill>
                  <a:srgbClr val="FFC000"/>
                </a:solidFill>
                <a:latin typeface="Times New Roman" pitchFamily="18" charset="0"/>
              </a:rPr>
              <a:t>(</a:t>
            </a:r>
            <a:r>
              <a:rPr lang="es-ES" sz="2400" dirty="0" smtClean="0">
                <a:solidFill>
                  <a:srgbClr val="FF0000"/>
                </a:solidFill>
                <a:latin typeface="Times New Roman" pitchFamily="18" charset="0"/>
              </a:rPr>
              <a:t>Criterio</a:t>
            </a:r>
            <a:r>
              <a:rPr lang="es-ES" sz="2400" dirty="0" smtClean="0">
                <a:solidFill>
                  <a:srgbClr val="FFC000"/>
                </a:solidFill>
                <a:latin typeface="Times New Roman" pitchFamily="18" charset="0"/>
              </a:rPr>
              <a:t>)</a:t>
            </a:r>
          </a:p>
        </p:txBody>
      </p:sp>
      <p:sp>
        <p:nvSpPr>
          <p:cNvPr id="2051" name="Rectangle 3"/>
          <p:cNvSpPr>
            <a:spLocks noGrp="1" noChangeArrowheads="1"/>
          </p:cNvSpPr>
          <p:nvPr>
            <p:ph type="subTitle" idx="1"/>
          </p:nvPr>
        </p:nvSpPr>
        <p:spPr>
          <a:xfrm>
            <a:off x="278439" y="1412776"/>
            <a:ext cx="8750331" cy="4473143"/>
          </a:xfrm>
        </p:spPr>
        <p:txBody>
          <a:bodyPr>
            <a:normAutofit/>
          </a:bodyPr>
          <a:lstStyle/>
          <a:p>
            <a:pPr algn="just">
              <a:defRPr/>
            </a:pPr>
            <a:r>
              <a:rPr lang="es-ES" dirty="0">
                <a:solidFill>
                  <a:srgbClr val="0070C0"/>
                </a:solidFill>
              </a:rPr>
              <a:t>Los estudiantes participan en proyectos de investigación que tratan sobre temáticas relacionadas con las líneas de investigación priorizadas por la Unidad Académica, los que para su ejecución son evaluados. Los proyectos pueden ser de iniciativa de los estudiantes o de un banco de proyectos del sistema de evaluación de la investigación. El sistema de evaluación de la investigación promueve la generación de proyectos y contribuye a su formalización y posible financiamiento. Los proyectos pueden ser trabajos finales de carrera profesional y trabajos transversales a la carrera profesional (investigación formativa). </a:t>
            </a:r>
            <a:endParaRPr lang="es-ES" dirty="0" smtClean="0">
              <a:solidFill>
                <a:srgbClr val="0070C0"/>
              </a:solidFill>
              <a:latin typeface="Times New Roman" pitchFamily="18" charset="0"/>
              <a:cs typeface="Times New Roman" pitchFamily="18" charset="0"/>
            </a:endParaRPr>
          </a:p>
        </p:txBody>
      </p:sp>
      <p:sp>
        <p:nvSpPr>
          <p:cNvPr id="4" name="3 Marcador de fecha"/>
          <p:cNvSpPr>
            <a:spLocks noGrp="1"/>
          </p:cNvSpPr>
          <p:nvPr>
            <p:ph type="dt" sz="half" idx="10"/>
          </p:nvPr>
        </p:nvSpPr>
        <p:spPr/>
        <p:txBody>
          <a:bodyPr/>
          <a:lstStyle/>
          <a:p>
            <a:pPr>
              <a:defRPr/>
            </a:pPr>
            <a:fld id="{C1A4B982-ED0E-4309-8940-D149A821E2C6}" type="datetime1">
              <a:rPr lang="es-ES" smtClean="0"/>
              <a:t>18/05/2014</a:t>
            </a:fld>
            <a:endParaRPr lang="es-ES"/>
          </a:p>
        </p:txBody>
      </p:sp>
      <p:sp>
        <p:nvSpPr>
          <p:cNvPr id="6" name="5 Marcador de pie de página"/>
          <p:cNvSpPr>
            <a:spLocks noGrp="1"/>
          </p:cNvSpPr>
          <p:nvPr>
            <p:ph type="ftr" sz="quarter" idx="11"/>
          </p:nvPr>
        </p:nvSpPr>
        <p:spPr/>
        <p:txBody>
          <a:bodyPr/>
          <a:lstStyle/>
          <a:p>
            <a:pPr>
              <a:defRPr/>
            </a:pPr>
            <a:r>
              <a:rPr lang="pt-BR" smtClean="0"/>
              <a:t>CPCC: Yónel Chocano Figueroa. DOCENTE UNHEVAL</a:t>
            </a:r>
            <a:endParaRPr lang="es-ES" dirty="0"/>
          </a:p>
        </p:txBody>
      </p:sp>
      <p:sp>
        <p:nvSpPr>
          <p:cNvPr id="2" name="Marcador de número de diapositiva 1"/>
          <p:cNvSpPr>
            <a:spLocks noGrp="1"/>
          </p:cNvSpPr>
          <p:nvPr>
            <p:ph type="sldNum" sz="quarter" idx="12"/>
          </p:nvPr>
        </p:nvSpPr>
        <p:spPr/>
        <p:txBody>
          <a:bodyPr/>
          <a:lstStyle/>
          <a:p>
            <a:pPr>
              <a:defRPr/>
            </a:pPr>
            <a:fld id="{81552772-AA84-4C06-A0CA-CF4F464291EA}" type="slidenum">
              <a:rPr lang="es-ES" smtClean="0"/>
              <a:pPr>
                <a:defRPr/>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pPr>
              <a:defRPr/>
            </a:pPr>
            <a:fld id="{DAB1BCF0-8534-4CDA-82AF-252AF82BC39A}"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8" name="Marcador de contenido 2"/>
          <p:cNvSpPr>
            <a:spLocks noGrp="1"/>
          </p:cNvSpPr>
          <p:nvPr>
            <p:ph idx="1"/>
          </p:nvPr>
        </p:nvSpPr>
        <p:spPr>
          <a:xfrm>
            <a:off x="1128713" y="333375"/>
            <a:ext cx="7497762" cy="4800600"/>
          </a:xfrm>
        </p:spPr>
        <p:txBody>
          <a:bodyPr>
            <a:normAutofit fontScale="92500"/>
          </a:bodyPr>
          <a:lstStyle/>
          <a:p>
            <a:pPr marL="82296" indent="0" algn="just">
              <a:buNone/>
            </a:pPr>
            <a:r>
              <a:rPr lang="es-ES" dirty="0" smtClean="0">
                <a:solidFill>
                  <a:srgbClr val="002060"/>
                </a:solidFill>
              </a:rPr>
              <a:t>77</a:t>
            </a:r>
            <a:r>
              <a:rPr lang="es-ES" dirty="0" smtClean="0"/>
              <a:t>. </a:t>
            </a:r>
            <a:r>
              <a:rPr lang="es-ES" dirty="0"/>
              <a:t> </a:t>
            </a:r>
            <a:r>
              <a:rPr lang="es-ES" dirty="0" smtClean="0">
                <a:solidFill>
                  <a:srgbClr val="FF3300"/>
                </a:solidFill>
              </a:rPr>
              <a:t>Los </a:t>
            </a:r>
            <a:r>
              <a:rPr lang="es-ES" dirty="0">
                <a:solidFill>
                  <a:srgbClr val="FF3300"/>
                </a:solidFill>
              </a:rPr>
              <a:t>docentes publican su producción intelectual a través de libros que son utilizados en la carrera profesional. </a:t>
            </a:r>
            <a:endParaRPr lang="es-ES" dirty="0" smtClean="0">
              <a:solidFill>
                <a:srgbClr val="FF3300"/>
              </a:solidFill>
            </a:endParaRPr>
          </a:p>
          <a:p>
            <a:pPr marL="82296" indent="0">
              <a:buNone/>
            </a:pPr>
            <a:r>
              <a:rPr lang="es-ES" dirty="0" smtClean="0">
                <a:solidFill>
                  <a:schemeClr val="accent2">
                    <a:lumMod val="50000"/>
                  </a:schemeClr>
                </a:solidFill>
              </a:rPr>
              <a:t>Fuentes </a:t>
            </a:r>
            <a:r>
              <a:rPr lang="es-ES" dirty="0">
                <a:solidFill>
                  <a:schemeClr val="accent2">
                    <a:lumMod val="50000"/>
                  </a:schemeClr>
                </a:solidFill>
              </a:rPr>
              <a:t>de verificación referenciales </a:t>
            </a:r>
            <a:r>
              <a:rPr lang="es-ES" dirty="0"/>
              <a:t>	</a:t>
            </a:r>
            <a:endParaRPr lang="es-ES" dirty="0" smtClean="0"/>
          </a:p>
          <a:p>
            <a:pPr marL="82296" indent="0">
              <a:buNone/>
            </a:pPr>
            <a:r>
              <a:rPr lang="es-ES" dirty="0"/>
              <a:t>1. Sílabos. 	</a:t>
            </a:r>
          </a:p>
          <a:p>
            <a:pPr marL="82296" indent="0">
              <a:buNone/>
            </a:pPr>
            <a:r>
              <a:rPr lang="es-ES" dirty="0"/>
              <a:t>2. Registro de publicaciones. 	</a:t>
            </a:r>
          </a:p>
          <a:p>
            <a:pPr marL="82296" indent="0">
              <a:buNone/>
            </a:pPr>
            <a:r>
              <a:rPr lang="es-ES" dirty="0"/>
              <a:t>3. GIII - 79 Eficacia en investigación científica. </a:t>
            </a:r>
          </a:p>
          <a:p>
            <a:pPr marL="82296" indent="0">
              <a:buNone/>
            </a:pPr>
            <a:r>
              <a:rPr lang="es-ES" dirty="0"/>
              <a:t>4. GIII - 80 Producción de libros científicos. 	</a:t>
            </a:r>
          </a:p>
          <a:p>
            <a:pPr marL="82296" indent="0">
              <a:buNone/>
            </a:pPr>
            <a:endParaRPr lang="es-ES" dirty="0"/>
          </a:p>
        </p:txBody>
      </p:sp>
      <p:sp>
        <p:nvSpPr>
          <p:cNvPr id="9" name="Marcador de número de diapositiva 8"/>
          <p:cNvSpPr>
            <a:spLocks noGrp="1"/>
          </p:cNvSpPr>
          <p:nvPr>
            <p:ph type="sldNum" sz="quarter" idx="12"/>
          </p:nvPr>
        </p:nvSpPr>
        <p:spPr/>
        <p:txBody>
          <a:bodyPr/>
          <a:lstStyle/>
          <a:p>
            <a:pPr>
              <a:defRPr/>
            </a:pPr>
            <a:fld id="{350D6124-7D1F-4633-916A-08AEB2DA65D9}" type="slidenum">
              <a:rPr lang="es-ES" smtClean="0"/>
              <a:pPr>
                <a:defRPr/>
              </a:pPr>
              <a:t>20</a:t>
            </a:fld>
            <a:endParaRPr lang="es-ES"/>
          </a:p>
        </p:txBody>
      </p:sp>
    </p:spTree>
    <p:extLst>
      <p:ext uri="{BB962C8B-B14F-4D97-AF65-F5344CB8AC3E}">
        <p14:creationId xmlns:p14="http://schemas.microsoft.com/office/powerpoint/2010/main" val="3683170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pPr>
              <a:defRPr/>
            </a:pPr>
            <a:fld id="{B8347F6C-9FFB-48A8-8FF1-1ADA17423BB0}"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8" name="Marcador de contenido 2"/>
          <p:cNvSpPr>
            <a:spLocks noGrp="1"/>
          </p:cNvSpPr>
          <p:nvPr>
            <p:ph idx="1"/>
          </p:nvPr>
        </p:nvSpPr>
        <p:spPr>
          <a:xfrm>
            <a:off x="1128713" y="333375"/>
            <a:ext cx="7497762" cy="4800600"/>
          </a:xfrm>
        </p:spPr>
        <p:txBody>
          <a:bodyPr>
            <a:normAutofit fontScale="92500" lnSpcReduction="20000"/>
          </a:bodyPr>
          <a:lstStyle/>
          <a:p>
            <a:pPr marL="82296" indent="0" algn="just">
              <a:buNone/>
            </a:pPr>
            <a:r>
              <a:rPr lang="es-ES" dirty="0" smtClean="0">
                <a:solidFill>
                  <a:srgbClr val="002060"/>
                </a:solidFill>
              </a:rPr>
              <a:t>78</a:t>
            </a:r>
            <a:r>
              <a:rPr lang="es-ES" dirty="0" smtClean="0"/>
              <a:t>. Los </a:t>
            </a:r>
            <a:r>
              <a:rPr lang="es-ES" dirty="0"/>
              <a:t>docentes difunden su producción intelectual como ponentes en eventos nacionales e internacionales de su especialidad. </a:t>
            </a:r>
            <a:endParaRPr lang="es-ES" dirty="0" smtClean="0"/>
          </a:p>
          <a:p>
            <a:pPr marL="82296" indent="0">
              <a:buNone/>
            </a:pPr>
            <a:r>
              <a:rPr lang="es-ES" dirty="0">
                <a:solidFill>
                  <a:srgbClr val="FFC000"/>
                </a:solidFill>
              </a:rPr>
              <a:t>Fuentes de verificación referenciales </a:t>
            </a:r>
            <a:r>
              <a:rPr lang="es-ES" dirty="0"/>
              <a:t>	</a:t>
            </a:r>
            <a:endParaRPr lang="es-ES" dirty="0" smtClean="0"/>
          </a:p>
          <a:p>
            <a:pPr marL="82296" indent="0">
              <a:buNone/>
            </a:pPr>
            <a:r>
              <a:rPr lang="es-ES" dirty="0">
                <a:solidFill>
                  <a:srgbClr val="FF00FF"/>
                </a:solidFill>
              </a:rPr>
              <a:t>1. Legajo personal de los docentes. 	</a:t>
            </a:r>
          </a:p>
          <a:p>
            <a:pPr marL="82296" indent="0">
              <a:buNone/>
            </a:pPr>
            <a:r>
              <a:rPr lang="es-ES" dirty="0">
                <a:solidFill>
                  <a:srgbClr val="FF00FF"/>
                </a:solidFill>
              </a:rPr>
              <a:t>2. Registro de participación de los docentes en eventos. 	</a:t>
            </a:r>
          </a:p>
          <a:p>
            <a:pPr marL="82296" indent="0">
              <a:buNone/>
            </a:pPr>
            <a:r>
              <a:rPr lang="es-ES" dirty="0">
                <a:solidFill>
                  <a:srgbClr val="FF00FF"/>
                </a:solidFill>
              </a:rPr>
              <a:t>3. GIII - 81 Número de docentes ponentes en eventos nacionales. 	</a:t>
            </a:r>
          </a:p>
          <a:p>
            <a:pPr marL="82296" indent="0">
              <a:buNone/>
            </a:pPr>
            <a:r>
              <a:rPr lang="es-ES" dirty="0">
                <a:solidFill>
                  <a:srgbClr val="FF00FF"/>
                </a:solidFill>
              </a:rPr>
              <a:t>4. GIII - 82 Número de docentes ponentes en eventos internacionales. </a:t>
            </a:r>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21</a:t>
            </a:fld>
            <a:endParaRPr lang="es-ES"/>
          </a:p>
        </p:txBody>
      </p:sp>
    </p:spTree>
    <p:extLst>
      <p:ext uri="{BB962C8B-B14F-4D97-AF65-F5344CB8AC3E}">
        <p14:creationId xmlns:p14="http://schemas.microsoft.com/office/powerpoint/2010/main" val="3416462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pPr>
              <a:defRPr/>
            </a:pPr>
            <a:fld id="{F604D116-F5AE-4EEC-9303-7AE07D4059A1}" type="datetime1">
              <a:rPr lang="es-ES" smtClean="0"/>
              <a:t>18/05/2014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8" name="Marcador de contenido 2"/>
          <p:cNvSpPr>
            <a:spLocks noGrp="1"/>
          </p:cNvSpPr>
          <p:nvPr>
            <p:ph idx="1"/>
          </p:nvPr>
        </p:nvSpPr>
        <p:spPr>
          <a:xfrm>
            <a:off x="1128713" y="333375"/>
            <a:ext cx="7497762" cy="4800600"/>
          </a:xfrm>
        </p:spPr>
        <p:txBody>
          <a:bodyPr>
            <a:normAutofit fontScale="85000" lnSpcReduction="20000"/>
          </a:bodyPr>
          <a:lstStyle/>
          <a:p>
            <a:pPr marL="82296" indent="0" algn="just">
              <a:buNone/>
            </a:pPr>
            <a:r>
              <a:rPr lang="es-ES" dirty="0" smtClean="0">
                <a:solidFill>
                  <a:srgbClr val="FF00FF"/>
                </a:solidFill>
              </a:rPr>
              <a:t>79. </a:t>
            </a:r>
            <a:r>
              <a:rPr lang="es-ES" dirty="0" smtClean="0">
                <a:solidFill>
                  <a:schemeClr val="accent6">
                    <a:lumMod val="50000"/>
                  </a:schemeClr>
                </a:solidFill>
              </a:rPr>
              <a:t>Los </a:t>
            </a:r>
            <a:r>
              <a:rPr lang="es-ES" dirty="0">
                <a:solidFill>
                  <a:schemeClr val="accent6">
                    <a:lumMod val="50000"/>
                  </a:schemeClr>
                </a:solidFill>
              </a:rPr>
              <a:t>docentes utilizan los procedimientos con los que adquieren sus derechos de propiedad intelectual sobre lo creado como resultado de investigación. </a:t>
            </a:r>
            <a:endParaRPr lang="es-ES" dirty="0" smtClean="0">
              <a:solidFill>
                <a:schemeClr val="accent6">
                  <a:lumMod val="50000"/>
                </a:schemeClr>
              </a:solidFill>
            </a:endParaRPr>
          </a:p>
          <a:p>
            <a:pPr marL="82296" indent="0">
              <a:buNone/>
            </a:pPr>
            <a:r>
              <a:rPr lang="es-ES" dirty="0" smtClean="0">
                <a:solidFill>
                  <a:schemeClr val="accent2">
                    <a:lumMod val="50000"/>
                  </a:schemeClr>
                </a:solidFill>
              </a:rPr>
              <a:t>Fuentes </a:t>
            </a:r>
            <a:r>
              <a:rPr lang="es-ES" dirty="0">
                <a:solidFill>
                  <a:schemeClr val="accent2">
                    <a:lumMod val="50000"/>
                  </a:schemeClr>
                </a:solidFill>
              </a:rPr>
              <a:t>de verificación referenciales </a:t>
            </a:r>
            <a:r>
              <a:rPr lang="es-ES" dirty="0"/>
              <a:t>	</a:t>
            </a:r>
          </a:p>
          <a:p>
            <a:pPr marL="82296" indent="0">
              <a:buNone/>
            </a:pPr>
            <a:r>
              <a:rPr lang="es-ES" dirty="0"/>
              <a:t>1. Reglamento de propiedad intelectual. 	</a:t>
            </a:r>
          </a:p>
          <a:p>
            <a:pPr marL="82296" indent="0">
              <a:buNone/>
            </a:pPr>
            <a:r>
              <a:rPr lang="es-ES" dirty="0"/>
              <a:t>2. Registro de propiedad intelectual. 	</a:t>
            </a:r>
          </a:p>
          <a:p>
            <a:pPr marL="82296" indent="0">
              <a:buNone/>
            </a:pPr>
            <a:r>
              <a:rPr lang="es-ES" dirty="0"/>
              <a:t>3. Encuestas y entrevistas a docentes. 	</a:t>
            </a:r>
          </a:p>
          <a:p>
            <a:pPr marL="82296" indent="0">
              <a:buNone/>
            </a:pPr>
            <a:r>
              <a:rPr lang="es-ES" dirty="0"/>
              <a:t>4. GIII - 83 Producción de patentes. 	</a:t>
            </a:r>
          </a:p>
          <a:p>
            <a:pPr marL="82296" indent="0" algn="just">
              <a:buNone/>
            </a:pPr>
            <a:r>
              <a:rPr lang="es-ES" dirty="0"/>
              <a:t>5. GIII - 84 Porcentaje de docentes que conocen los procedimientos para la obtención de propiedad intelectual. 	</a:t>
            </a:r>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22</a:t>
            </a:fld>
            <a:endParaRPr lang="es-ES"/>
          </a:p>
        </p:txBody>
      </p:sp>
    </p:spTree>
    <p:extLst>
      <p:ext uri="{BB962C8B-B14F-4D97-AF65-F5344CB8AC3E}">
        <p14:creationId xmlns:p14="http://schemas.microsoft.com/office/powerpoint/2010/main" val="3703902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7684" y="401122"/>
            <a:ext cx="8715436" cy="1052513"/>
          </a:xfrm>
        </p:spPr>
        <p:txBody>
          <a:bodyPr>
            <a:normAutofit/>
          </a:bodyPr>
          <a:lstStyle/>
          <a:p>
            <a:pPr eaLnBrk="1" hangingPunct="1"/>
            <a:r>
              <a:rPr lang="es-ES" sz="2400" b="1" dirty="0" smtClean="0">
                <a:solidFill>
                  <a:schemeClr val="tx1"/>
                </a:solidFill>
                <a:latin typeface="Times New Roman" pitchFamily="18" charset="0"/>
              </a:rPr>
              <a:t>3.1 Generación y evaluación de proyectos de investigación</a:t>
            </a:r>
            <a:r>
              <a:rPr lang="es-ES" sz="2400" dirty="0" smtClean="0">
                <a:solidFill>
                  <a:srgbClr val="0000FF"/>
                </a:solidFill>
                <a:latin typeface="Times New Roman" pitchFamily="18" charset="0"/>
              </a:rPr>
              <a:t> 			</a:t>
            </a:r>
            <a:r>
              <a:rPr lang="es-ES" sz="2400" dirty="0" smtClean="0">
                <a:solidFill>
                  <a:srgbClr val="00FF00"/>
                </a:solidFill>
                <a:latin typeface="Times New Roman" pitchFamily="18" charset="0"/>
              </a:rPr>
              <a:t>continúa 		</a:t>
            </a:r>
            <a:r>
              <a:rPr lang="es-ES" sz="2400" dirty="0" smtClean="0">
                <a:solidFill>
                  <a:srgbClr val="FFC000"/>
                </a:solidFill>
                <a:latin typeface="Times New Roman" pitchFamily="18" charset="0"/>
              </a:rPr>
              <a:t>(</a:t>
            </a:r>
            <a:r>
              <a:rPr lang="es-ES" sz="2400" dirty="0" smtClean="0">
                <a:solidFill>
                  <a:srgbClr val="FF0000"/>
                </a:solidFill>
                <a:latin typeface="Times New Roman" pitchFamily="18" charset="0"/>
              </a:rPr>
              <a:t>Criterio</a:t>
            </a:r>
            <a:r>
              <a:rPr lang="es-ES" sz="2400" dirty="0" smtClean="0">
                <a:solidFill>
                  <a:srgbClr val="FFC000"/>
                </a:solidFill>
                <a:latin typeface="Times New Roman" pitchFamily="18" charset="0"/>
              </a:rPr>
              <a:t>)</a:t>
            </a:r>
          </a:p>
        </p:txBody>
      </p:sp>
      <p:sp>
        <p:nvSpPr>
          <p:cNvPr id="2051" name="Rectangle 3"/>
          <p:cNvSpPr>
            <a:spLocks noGrp="1" noChangeArrowheads="1"/>
          </p:cNvSpPr>
          <p:nvPr>
            <p:ph type="subTitle" idx="1"/>
          </p:nvPr>
        </p:nvSpPr>
        <p:spPr>
          <a:xfrm>
            <a:off x="179512" y="1391694"/>
            <a:ext cx="8750331" cy="4835323"/>
          </a:xfrm>
        </p:spPr>
        <p:txBody>
          <a:bodyPr>
            <a:normAutofit/>
          </a:bodyPr>
          <a:lstStyle/>
          <a:p>
            <a:pPr algn="just">
              <a:defRPr/>
            </a:pPr>
            <a:r>
              <a:rPr lang="es-ES" sz="2800" dirty="0">
                <a:solidFill>
                  <a:srgbClr val="0070C0"/>
                </a:solidFill>
              </a:rPr>
              <a:t>El sistema realiza el seguimiento del avance de la ejecución de los proyectos, desde su aprobación hasta la obtención de los resultados, para las medidas correctivas correspondientes y, cuando corresponda, la ejecución de la inversión de la Universidad. La producción intelectual de los estudiantes (tesis, patentes, publicaciones en revistas o libros, etc.), está protegida mediante normas y procedimientos, para su reconocimiento dentro de la Universidad y, cuando sea el caso, para gestionar su registro ante el INDECOPI u otros organismos internacionales. 	</a:t>
            </a:r>
          </a:p>
          <a:p>
            <a:pPr algn="just">
              <a:defRPr/>
            </a:pPr>
            <a:endParaRPr lang="es-ES" sz="2800" dirty="0" smtClean="0">
              <a:latin typeface="Times New Roman" pitchFamily="18" charset="0"/>
              <a:cs typeface="Times New Roman" pitchFamily="18" charset="0"/>
            </a:endParaRPr>
          </a:p>
        </p:txBody>
      </p:sp>
      <p:sp>
        <p:nvSpPr>
          <p:cNvPr id="4" name="3 Marcador de fecha"/>
          <p:cNvSpPr>
            <a:spLocks noGrp="1"/>
          </p:cNvSpPr>
          <p:nvPr>
            <p:ph type="dt" sz="half" idx="10"/>
          </p:nvPr>
        </p:nvSpPr>
        <p:spPr/>
        <p:txBody>
          <a:bodyPr/>
          <a:lstStyle/>
          <a:p>
            <a:pPr>
              <a:defRPr/>
            </a:pPr>
            <a:fld id="{C489C520-4809-4E55-93BB-793B69A695FB}" type="datetime1">
              <a:rPr lang="es-ES" smtClean="0"/>
              <a:t>18/05/2014</a:t>
            </a:fld>
            <a:endParaRPr lang="es-ES"/>
          </a:p>
        </p:txBody>
      </p:sp>
      <p:sp>
        <p:nvSpPr>
          <p:cNvPr id="6" name="5 Marcador de pie de página"/>
          <p:cNvSpPr>
            <a:spLocks noGrp="1"/>
          </p:cNvSpPr>
          <p:nvPr>
            <p:ph type="ftr" sz="quarter" idx="11"/>
          </p:nvPr>
        </p:nvSpPr>
        <p:spPr/>
        <p:txBody>
          <a:bodyPr/>
          <a:lstStyle/>
          <a:p>
            <a:pPr>
              <a:defRPr/>
            </a:pPr>
            <a:r>
              <a:rPr lang="pt-BR" smtClean="0"/>
              <a:t>CPCC: Yónel Chocano Figueroa. DOCENTE UNHEVAL</a:t>
            </a:r>
            <a:endParaRPr lang="es-ES" dirty="0"/>
          </a:p>
        </p:txBody>
      </p:sp>
      <p:sp>
        <p:nvSpPr>
          <p:cNvPr id="2" name="Marcador de número de diapositiva 1"/>
          <p:cNvSpPr>
            <a:spLocks noGrp="1"/>
          </p:cNvSpPr>
          <p:nvPr>
            <p:ph type="sldNum" sz="quarter" idx="12"/>
          </p:nvPr>
        </p:nvSpPr>
        <p:spPr/>
        <p:txBody>
          <a:bodyPr/>
          <a:lstStyle/>
          <a:p>
            <a:pPr>
              <a:defRPr/>
            </a:pPr>
            <a:fld id="{81552772-AA84-4C06-A0CA-CF4F464291EA}" type="slidenum">
              <a:rPr lang="es-ES" smtClean="0"/>
              <a:pPr>
                <a:defRPr/>
              </a:pPr>
              <a:t>3</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709" y="418602"/>
            <a:ext cx="8715436" cy="1052513"/>
          </a:xfrm>
        </p:spPr>
        <p:txBody>
          <a:bodyPr>
            <a:normAutofit/>
          </a:bodyPr>
          <a:lstStyle/>
          <a:p>
            <a:pPr algn="ctr" eaLnBrk="1" hangingPunct="1"/>
            <a:r>
              <a:rPr lang="es-ES" sz="3100" b="1" dirty="0" smtClean="0">
                <a:solidFill>
                  <a:srgbClr val="0000FF"/>
                </a:solidFill>
                <a:latin typeface="Times New Roman" pitchFamily="18" charset="0"/>
              </a:rPr>
              <a:t>3.1 Generación y evaluación de proyectos de investigación</a:t>
            </a:r>
            <a:r>
              <a:rPr lang="es-ES" sz="3100" dirty="0" smtClean="0">
                <a:solidFill>
                  <a:srgbClr val="0000FF"/>
                </a:solidFill>
                <a:latin typeface="Times New Roman" pitchFamily="18" charset="0"/>
              </a:rPr>
              <a:t> </a:t>
            </a:r>
            <a:r>
              <a:rPr lang="es-ES" sz="3200" dirty="0">
                <a:solidFill>
                  <a:srgbClr val="0000FF"/>
                </a:solidFill>
                <a:latin typeface="Times New Roman" pitchFamily="18" charset="0"/>
              </a:rPr>
              <a:t> </a:t>
            </a:r>
            <a:r>
              <a:rPr lang="es-ES" sz="2700" dirty="0" smtClean="0">
                <a:solidFill>
                  <a:srgbClr val="FF9900"/>
                </a:solidFill>
                <a:latin typeface="Times New Roman" pitchFamily="18" charset="0"/>
              </a:rPr>
              <a:t>(</a:t>
            </a:r>
            <a:r>
              <a:rPr lang="es-ES" sz="2700" dirty="0" smtClean="0">
                <a:solidFill>
                  <a:srgbClr val="FF0000"/>
                </a:solidFill>
                <a:latin typeface="Times New Roman" pitchFamily="18" charset="0"/>
              </a:rPr>
              <a:t>Estándares</a:t>
            </a:r>
            <a:r>
              <a:rPr lang="es-ES" sz="2700" dirty="0" smtClean="0">
                <a:solidFill>
                  <a:srgbClr val="FF9900"/>
                </a:solidFill>
                <a:latin typeface="Times New Roman" pitchFamily="18" charset="0"/>
              </a:rPr>
              <a:t>)</a:t>
            </a:r>
          </a:p>
        </p:txBody>
      </p:sp>
      <p:sp>
        <p:nvSpPr>
          <p:cNvPr id="2051" name="Rectangle 3"/>
          <p:cNvSpPr>
            <a:spLocks noGrp="1" noChangeArrowheads="1"/>
          </p:cNvSpPr>
          <p:nvPr>
            <p:ph type="subTitle" idx="1"/>
          </p:nvPr>
        </p:nvSpPr>
        <p:spPr>
          <a:xfrm>
            <a:off x="306261" y="1505091"/>
            <a:ext cx="8535987" cy="4786329"/>
          </a:xfrm>
        </p:spPr>
        <p:txBody>
          <a:bodyPr>
            <a:normAutofit fontScale="70000" lnSpcReduction="20000"/>
          </a:bodyPr>
          <a:lstStyle/>
          <a:p>
            <a:pPr algn="just"/>
            <a:r>
              <a:rPr lang="es-ES" sz="2800" dirty="0" smtClean="0">
                <a:solidFill>
                  <a:schemeClr val="accent2">
                    <a:lumMod val="75000"/>
                  </a:schemeClr>
                </a:solidFill>
              </a:rPr>
              <a:t>46</a:t>
            </a:r>
            <a:r>
              <a:rPr lang="es-ES" sz="2800" dirty="0">
                <a:solidFill>
                  <a:schemeClr val="accent2">
                    <a:lumMod val="75000"/>
                  </a:schemeClr>
                </a:solidFill>
              </a:rPr>
              <a:t>. </a:t>
            </a:r>
            <a:r>
              <a:rPr lang="es-ES" sz="3600" dirty="0">
                <a:solidFill>
                  <a:schemeClr val="tx1"/>
                </a:solidFill>
              </a:rPr>
              <a:t>La Unidad Académica tiene un sistema implementado de evaluación de la investigación formativa y de trabajo final de carrera profesional. </a:t>
            </a:r>
            <a:endParaRPr lang="es-ES" sz="3600" dirty="0" smtClean="0">
              <a:solidFill>
                <a:schemeClr val="tx1"/>
              </a:solidFill>
              <a:latin typeface="Times New Roman" pitchFamily="18" charset="0"/>
              <a:cs typeface="Times New Roman" pitchFamily="18" charset="0"/>
            </a:endParaRPr>
          </a:p>
          <a:p>
            <a:pPr algn="just"/>
            <a:r>
              <a:rPr lang="es-ES" sz="2800" dirty="0" smtClean="0">
                <a:solidFill>
                  <a:srgbClr val="FF9900"/>
                </a:solidFill>
                <a:latin typeface="Times New Roman" pitchFamily="18" charset="0"/>
                <a:cs typeface="Times New Roman" pitchFamily="18" charset="0"/>
              </a:rPr>
              <a:t>47. </a:t>
            </a:r>
            <a:r>
              <a:rPr lang="es-ES" sz="3600" dirty="0" smtClean="0">
                <a:solidFill>
                  <a:srgbClr val="002060"/>
                </a:solidFill>
              </a:rPr>
              <a:t>Los </a:t>
            </a:r>
            <a:r>
              <a:rPr lang="es-ES" sz="3600" dirty="0">
                <a:solidFill>
                  <a:srgbClr val="002060"/>
                </a:solidFill>
              </a:rPr>
              <a:t>estudiantes están satisfechos con el sistema de evaluación de la investigación. </a:t>
            </a:r>
            <a:endParaRPr lang="es-ES" sz="2800" dirty="0" smtClean="0">
              <a:solidFill>
                <a:srgbClr val="002060"/>
              </a:solidFill>
              <a:latin typeface="Times New Roman" pitchFamily="18" charset="0"/>
              <a:cs typeface="Times New Roman" pitchFamily="18" charset="0"/>
            </a:endParaRPr>
          </a:p>
          <a:p>
            <a:pPr algn="just"/>
            <a:r>
              <a:rPr lang="es-ES" sz="2800" dirty="0" smtClean="0">
                <a:solidFill>
                  <a:srgbClr val="FF9900"/>
                </a:solidFill>
                <a:latin typeface="Times New Roman" pitchFamily="18" charset="0"/>
                <a:cs typeface="Times New Roman" pitchFamily="18" charset="0"/>
              </a:rPr>
              <a:t>48. </a:t>
            </a:r>
            <a:r>
              <a:rPr lang="es-ES" sz="3600" dirty="0" smtClean="0">
                <a:solidFill>
                  <a:schemeClr val="tx2">
                    <a:lumMod val="75000"/>
                  </a:schemeClr>
                </a:solidFill>
              </a:rPr>
              <a:t>Los </a:t>
            </a:r>
            <a:r>
              <a:rPr lang="es-ES" sz="3600" dirty="0">
                <a:solidFill>
                  <a:schemeClr val="tx2">
                    <a:lumMod val="75000"/>
                  </a:schemeClr>
                </a:solidFill>
              </a:rPr>
              <a:t>estudiantes participan en proyectos de investigación reconocidos por la Unidad Académica. </a:t>
            </a:r>
            <a:endParaRPr lang="es-ES" sz="2800" dirty="0" smtClean="0">
              <a:solidFill>
                <a:schemeClr val="tx2">
                  <a:lumMod val="75000"/>
                </a:schemeClr>
              </a:solidFill>
              <a:latin typeface="Times New Roman" pitchFamily="18" charset="0"/>
              <a:cs typeface="Times New Roman" pitchFamily="18" charset="0"/>
            </a:endParaRPr>
          </a:p>
          <a:p>
            <a:pPr algn="just"/>
            <a:r>
              <a:rPr lang="es-ES" sz="2800" dirty="0" smtClean="0">
                <a:solidFill>
                  <a:schemeClr val="accent2">
                    <a:lumMod val="75000"/>
                  </a:schemeClr>
                </a:solidFill>
                <a:latin typeface="Times New Roman" pitchFamily="18" charset="0"/>
                <a:cs typeface="Times New Roman" pitchFamily="18" charset="0"/>
              </a:rPr>
              <a:t>49. </a:t>
            </a:r>
            <a:r>
              <a:rPr lang="es-ES" sz="3600" dirty="0" smtClean="0">
                <a:solidFill>
                  <a:srgbClr val="FF0066"/>
                </a:solidFill>
              </a:rPr>
              <a:t>Los </a:t>
            </a:r>
            <a:r>
              <a:rPr lang="es-ES" sz="3600" dirty="0">
                <a:solidFill>
                  <a:srgbClr val="FF0066"/>
                </a:solidFill>
              </a:rPr>
              <a:t>sistemas de evaluación de la investigación y del aprendizaje se articulan para tener una evaluación integral del estudiante. </a:t>
            </a:r>
            <a:endParaRPr lang="es-ES" sz="2800" dirty="0" smtClean="0">
              <a:solidFill>
                <a:srgbClr val="FF0066"/>
              </a:solidFill>
              <a:latin typeface="Times New Roman" pitchFamily="18" charset="0"/>
              <a:cs typeface="Times New Roman" pitchFamily="18" charset="0"/>
            </a:endParaRPr>
          </a:p>
          <a:p>
            <a:r>
              <a:rPr lang="es-ES" sz="2800" dirty="0" smtClean="0">
                <a:solidFill>
                  <a:srgbClr val="FF9900"/>
                </a:solidFill>
                <a:latin typeface="Times New Roman" pitchFamily="18" charset="0"/>
                <a:cs typeface="Times New Roman" pitchFamily="18" charset="0"/>
              </a:rPr>
              <a:t>50</a:t>
            </a:r>
            <a:r>
              <a:rPr lang="es-ES" sz="2800" dirty="0" smtClean="0">
                <a:solidFill>
                  <a:srgbClr val="FF9900"/>
                </a:solidFill>
                <a:latin typeface="Times New Roman" pitchFamily="18" charset="0"/>
                <a:cs typeface="Times New Roman" pitchFamily="18" charset="0"/>
              </a:rPr>
              <a:t>. </a:t>
            </a:r>
            <a:r>
              <a:rPr lang="es-ES" sz="2800" dirty="0" smtClean="0">
                <a:solidFill>
                  <a:srgbClr val="FF9900"/>
                </a:solidFill>
                <a:latin typeface="Times New Roman" pitchFamily="18" charset="0"/>
                <a:cs typeface="Times New Roman" pitchFamily="18" charset="0"/>
              </a:rPr>
              <a:t> </a:t>
            </a:r>
            <a:r>
              <a:rPr lang="es-ES" sz="3600" dirty="0" smtClean="0">
                <a:solidFill>
                  <a:srgbClr val="0070C0"/>
                </a:solidFill>
              </a:rPr>
              <a:t>Los </a:t>
            </a:r>
            <a:r>
              <a:rPr lang="es-ES" sz="3600" dirty="0">
                <a:solidFill>
                  <a:srgbClr val="0070C0"/>
                </a:solidFill>
              </a:rPr>
              <a:t>sistemas de evaluación de la investigación, información y comunicación, se articulan para tener una efectiva difusión de los proyectos y sus avances. </a:t>
            </a:r>
          </a:p>
          <a:p>
            <a:r>
              <a:rPr lang="es-ES" sz="2400" dirty="0"/>
              <a:t>	</a:t>
            </a:r>
          </a:p>
          <a:p>
            <a:pPr marL="530225" indent="-530225" algn="just" eaLnBrk="1" hangingPunct="1">
              <a:tabLst>
                <a:tab pos="530225" algn="l"/>
              </a:tabLst>
              <a:defRPr/>
            </a:pPr>
            <a:endParaRPr lang="es-ES" sz="2800" dirty="0" smtClean="0">
              <a:solidFill>
                <a:srgbClr val="FF9900"/>
              </a:solidFill>
              <a:latin typeface="Times New Roman" pitchFamily="18" charset="0"/>
              <a:cs typeface="Times New Roman" pitchFamily="18" charset="0"/>
            </a:endParaRPr>
          </a:p>
        </p:txBody>
      </p:sp>
      <p:sp>
        <p:nvSpPr>
          <p:cNvPr id="4" name="3 Marcador de fecha"/>
          <p:cNvSpPr>
            <a:spLocks noGrp="1"/>
          </p:cNvSpPr>
          <p:nvPr>
            <p:ph type="dt" sz="half" idx="10"/>
          </p:nvPr>
        </p:nvSpPr>
        <p:spPr/>
        <p:txBody>
          <a:bodyPr/>
          <a:lstStyle/>
          <a:p>
            <a:pPr>
              <a:defRPr/>
            </a:pPr>
            <a:fld id="{C1370F69-4E54-4284-8F64-671532CE5839}" type="datetime1">
              <a:rPr lang="es-ES" smtClean="0"/>
              <a:t>18/05/2014</a:t>
            </a:fld>
            <a:endParaRPr lang="es-ES"/>
          </a:p>
        </p:txBody>
      </p:sp>
      <p:sp>
        <p:nvSpPr>
          <p:cNvPr id="6" name="5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81552772-AA84-4C06-A0CA-CF4F464291EA}" type="slidenum">
              <a:rPr lang="es-ES" smtClean="0"/>
              <a:pPr>
                <a:defRPr/>
              </a:pPr>
              <a:t>4</a:t>
            </a:fld>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08046" y="404665"/>
            <a:ext cx="8229600" cy="5184576"/>
          </a:xfrm>
        </p:spPr>
        <p:txBody>
          <a:bodyPr>
            <a:normAutofit fontScale="92500" lnSpcReduction="20000"/>
          </a:bodyPr>
          <a:lstStyle/>
          <a:p>
            <a:pPr marL="82296" indent="0" algn="just">
              <a:buNone/>
            </a:pPr>
            <a:r>
              <a:rPr lang="es-ES" dirty="0" smtClean="0">
                <a:solidFill>
                  <a:srgbClr val="FF0066"/>
                </a:solidFill>
                <a:latin typeface="Times New Roman" pitchFamily="18" charset="0"/>
                <a:cs typeface="Times New Roman" pitchFamily="18" charset="0"/>
              </a:rPr>
              <a:t>51. </a:t>
            </a:r>
            <a:r>
              <a:rPr lang="es-ES" dirty="0" smtClean="0">
                <a:solidFill>
                  <a:srgbClr val="993300"/>
                </a:solidFill>
              </a:rPr>
              <a:t>Se </a:t>
            </a:r>
            <a:r>
              <a:rPr lang="es-ES" dirty="0">
                <a:solidFill>
                  <a:srgbClr val="993300"/>
                </a:solidFill>
              </a:rPr>
              <a:t>realizan eventos donde se difunden y discuten entre estudiantes, docentes y comunidad, las investigaciones realizadas en la carrera profesional. </a:t>
            </a:r>
            <a:endParaRPr lang="es-ES" dirty="0" smtClean="0">
              <a:solidFill>
                <a:srgbClr val="993300"/>
              </a:solidFill>
              <a:latin typeface="Times New Roman" pitchFamily="18" charset="0"/>
              <a:cs typeface="Times New Roman" pitchFamily="18" charset="0"/>
            </a:endParaRPr>
          </a:p>
          <a:p>
            <a:pPr marL="82296" indent="0" algn="just">
              <a:buNone/>
            </a:pPr>
            <a:r>
              <a:rPr lang="es-ES" dirty="0" smtClean="0">
                <a:solidFill>
                  <a:srgbClr val="FF0066"/>
                </a:solidFill>
                <a:latin typeface="Times New Roman" pitchFamily="18" charset="0"/>
                <a:cs typeface="Times New Roman" pitchFamily="18" charset="0"/>
              </a:rPr>
              <a:t>52</a:t>
            </a:r>
            <a:r>
              <a:rPr lang="es-ES" dirty="0" smtClean="0">
                <a:solidFill>
                  <a:srgbClr val="FF0066"/>
                </a:solidFill>
                <a:latin typeface="Times New Roman" pitchFamily="18" charset="0"/>
                <a:cs typeface="Times New Roman" pitchFamily="18" charset="0"/>
              </a:rPr>
              <a:t>. </a:t>
            </a:r>
            <a:r>
              <a:rPr lang="es-ES" dirty="0" smtClean="0"/>
              <a:t>Los </a:t>
            </a:r>
            <a:r>
              <a:rPr lang="es-ES" dirty="0"/>
              <a:t>estudiantes participan en eventos de difusión y discusión de resultados de investigación. </a:t>
            </a:r>
            <a:endParaRPr lang="es-ES" dirty="0" smtClean="0">
              <a:solidFill>
                <a:srgbClr val="FF9900"/>
              </a:solidFill>
              <a:latin typeface="Times New Roman" pitchFamily="18" charset="0"/>
              <a:cs typeface="Times New Roman" pitchFamily="18" charset="0"/>
            </a:endParaRPr>
          </a:p>
          <a:p>
            <a:pPr marL="82296" indent="0" algn="just">
              <a:buNone/>
            </a:pPr>
            <a:r>
              <a:rPr lang="es-ES" dirty="0" smtClean="0">
                <a:solidFill>
                  <a:srgbClr val="FF0066"/>
                </a:solidFill>
                <a:latin typeface="Times New Roman" pitchFamily="18" charset="0"/>
                <a:cs typeface="Times New Roman" pitchFamily="18" charset="0"/>
              </a:rPr>
              <a:t>53. </a:t>
            </a:r>
            <a:r>
              <a:rPr lang="es-ES" dirty="0" smtClean="0">
                <a:solidFill>
                  <a:srgbClr val="FF9900"/>
                </a:solidFill>
              </a:rPr>
              <a:t>La </a:t>
            </a:r>
            <a:r>
              <a:rPr lang="es-ES" dirty="0">
                <a:solidFill>
                  <a:srgbClr val="FF9900"/>
                </a:solidFill>
              </a:rPr>
              <a:t>Unidad Académica cuenta con publicaciones periódicas donde los estudiantes publican los resultados de sus investigaciones. </a:t>
            </a:r>
            <a:endParaRPr lang="es-ES" dirty="0" smtClean="0">
              <a:solidFill>
                <a:srgbClr val="FF9900"/>
              </a:solidFill>
              <a:latin typeface="Times New Roman" pitchFamily="18" charset="0"/>
              <a:cs typeface="Times New Roman" pitchFamily="18" charset="0"/>
            </a:endParaRPr>
          </a:p>
          <a:p>
            <a:pPr marL="82296" indent="0" algn="just">
              <a:buNone/>
            </a:pPr>
            <a:r>
              <a:rPr lang="es-ES" dirty="0" smtClean="0">
                <a:solidFill>
                  <a:srgbClr val="FF0066"/>
                </a:solidFill>
                <a:latin typeface="Times New Roman" pitchFamily="18" charset="0"/>
                <a:cs typeface="Times New Roman" pitchFamily="18" charset="0"/>
              </a:rPr>
              <a:t>54</a:t>
            </a:r>
            <a:r>
              <a:rPr lang="es-ES" dirty="0" smtClean="0">
                <a:solidFill>
                  <a:srgbClr val="FF0066"/>
                </a:solidFill>
                <a:latin typeface="Times New Roman" pitchFamily="18" charset="0"/>
                <a:cs typeface="Times New Roman" pitchFamily="18" charset="0"/>
              </a:rPr>
              <a:t>. </a:t>
            </a:r>
            <a:r>
              <a:rPr lang="es-ES" dirty="0" smtClean="0">
                <a:solidFill>
                  <a:srgbClr val="00FF00"/>
                </a:solidFill>
              </a:rPr>
              <a:t>Los </a:t>
            </a:r>
            <a:r>
              <a:rPr lang="es-ES" dirty="0">
                <a:solidFill>
                  <a:srgbClr val="00FF00"/>
                </a:solidFill>
              </a:rPr>
              <a:t>estudiantes conocen los procedimientos con los que adquieren sus derechos de propiedad intelectual sobre lo creado como resultado de investigación</a:t>
            </a:r>
            <a:r>
              <a:rPr lang="es-ES" dirty="0" smtClean="0">
                <a:solidFill>
                  <a:srgbClr val="00FF00"/>
                </a:solidFill>
              </a:rPr>
              <a:t>.</a:t>
            </a:r>
            <a:endParaRPr lang="es-ES" dirty="0">
              <a:solidFill>
                <a:srgbClr val="00FF00"/>
              </a:solidFill>
            </a:endParaRPr>
          </a:p>
          <a:p>
            <a:pPr marL="530225" indent="-530225" algn="just" eaLnBrk="1" hangingPunct="1">
              <a:buFontTx/>
              <a:buNone/>
              <a:tabLst>
                <a:tab pos="530225" algn="l"/>
              </a:tabLst>
              <a:defRPr/>
            </a:pPr>
            <a:endParaRPr lang="es-ES" dirty="0" smtClean="0"/>
          </a:p>
        </p:txBody>
      </p:sp>
      <p:sp>
        <p:nvSpPr>
          <p:cNvPr id="4" name="3 Marcador de fecha"/>
          <p:cNvSpPr>
            <a:spLocks noGrp="1"/>
          </p:cNvSpPr>
          <p:nvPr>
            <p:ph type="dt" sz="half" idx="10"/>
          </p:nvPr>
        </p:nvSpPr>
        <p:spPr/>
        <p:txBody>
          <a:bodyPr/>
          <a:lstStyle/>
          <a:p>
            <a:pPr>
              <a:defRPr/>
            </a:pPr>
            <a:fld id="{D8704BB8-F9DD-46EC-8D70-FDDCE6E6AA96}" type="datetime1">
              <a:rPr lang="es-ES" smtClean="0"/>
              <a:t>18/05/2014</a:t>
            </a:fld>
            <a:endParaRPr lang="es-ES"/>
          </a:p>
        </p:txBody>
      </p:sp>
      <p:sp>
        <p:nvSpPr>
          <p:cNvPr id="6" name="5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5</a:t>
            </a:fld>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23834" y="682342"/>
            <a:ext cx="8186766" cy="1714522"/>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
            </a:r>
            <a:br>
              <a:rPr lang="es-ES" sz="3200" dirty="0" smtClean="0">
                <a:solidFill>
                  <a:srgbClr val="FF0000"/>
                </a:solidFill>
                <a:latin typeface="Times New Roman" pitchFamily="18" charset="0"/>
                <a:cs typeface="Times New Roman" pitchFamily="18" charset="0"/>
              </a:rPr>
            </a:br>
            <a:r>
              <a:rPr lang="es-ES" sz="3200" dirty="0" smtClean="0">
                <a:solidFill>
                  <a:srgbClr val="FF0000"/>
                </a:solidFill>
                <a:latin typeface="Times New Roman" pitchFamily="18" charset="0"/>
                <a:cs typeface="Times New Roman" pitchFamily="18" charset="0"/>
              </a:rPr>
              <a:t>46</a:t>
            </a:r>
            <a:r>
              <a:rPr lang="es-ES" sz="3200" dirty="0" smtClean="0">
                <a:solidFill>
                  <a:srgbClr val="FF0000"/>
                </a:solidFill>
                <a:latin typeface="Times New Roman" pitchFamily="18" charset="0"/>
                <a:cs typeface="Times New Roman" pitchFamily="18" charset="0"/>
              </a:rPr>
              <a:t>. </a:t>
            </a:r>
            <a:r>
              <a:rPr lang="es-ES" sz="3200" dirty="0" smtClean="0">
                <a:solidFill>
                  <a:schemeClr val="accent2">
                    <a:lumMod val="75000"/>
                  </a:schemeClr>
                </a:solidFill>
              </a:rPr>
              <a:t>La </a:t>
            </a:r>
            <a:r>
              <a:rPr lang="es-ES" sz="3200" dirty="0">
                <a:solidFill>
                  <a:schemeClr val="accent2">
                    <a:lumMod val="75000"/>
                  </a:schemeClr>
                </a:solidFill>
              </a:rPr>
              <a:t>Unidad Académica tiene un sistema implementado de evaluación de la investigación formativa y de trabajo final de carrera profesional. </a:t>
            </a:r>
            <a:br>
              <a:rPr lang="es-ES" sz="3200" dirty="0">
                <a:solidFill>
                  <a:schemeClr val="accent2">
                    <a:lumMod val="75000"/>
                  </a:schemeClr>
                </a:solidFill>
              </a:rPr>
            </a:br>
            <a:r>
              <a:rPr lang="es-ES" sz="3200" dirty="0"/>
              <a:t>	</a:t>
            </a:r>
            <a:br>
              <a:rPr lang="es-ES" sz="3200" dirty="0"/>
            </a:br>
            <a:endParaRPr lang="es-ES" sz="3200" dirty="0" smtClean="0">
              <a:solidFill>
                <a:srgbClr val="FF0000"/>
              </a:solidFill>
            </a:endParaRPr>
          </a:p>
        </p:txBody>
      </p:sp>
      <p:sp>
        <p:nvSpPr>
          <p:cNvPr id="4099" name="2 Marcador de contenido"/>
          <p:cNvSpPr>
            <a:spLocks noGrp="1"/>
          </p:cNvSpPr>
          <p:nvPr>
            <p:ph idx="1"/>
          </p:nvPr>
        </p:nvSpPr>
        <p:spPr>
          <a:xfrm>
            <a:off x="251520" y="2261683"/>
            <a:ext cx="8542582" cy="2740034"/>
          </a:xfrm>
        </p:spPr>
        <p:txBody>
          <a:bodyPr>
            <a:normAutofit fontScale="92500"/>
          </a:bodyPr>
          <a:lstStyle/>
          <a:p>
            <a:pPr algn="ctr">
              <a:buNone/>
            </a:pPr>
            <a:r>
              <a:rPr lang="es-ES" sz="3500" dirty="0" smtClean="0">
                <a:solidFill>
                  <a:srgbClr val="FF0000"/>
                </a:solidFill>
                <a:latin typeface="Times New Roman" pitchFamily="18" charset="0"/>
                <a:cs typeface="Times New Roman" pitchFamily="18" charset="0"/>
              </a:rPr>
              <a:t>Fuentes de verificación </a:t>
            </a:r>
            <a:r>
              <a:rPr lang="es-ES" sz="3500" dirty="0" smtClean="0">
                <a:solidFill>
                  <a:srgbClr val="FF0000"/>
                </a:solidFill>
                <a:latin typeface="Times New Roman" pitchFamily="18" charset="0"/>
                <a:cs typeface="Times New Roman" pitchFamily="18" charset="0"/>
              </a:rPr>
              <a:t>referenciales</a:t>
            </a:r>
          </a:p>
          <a:p>
            <a:pPr algn="ctr">
              <a:buNone/>
            </a:pPr>
            <a:endParaRPr lang="es-ES" sz="1100" dirty="0">
              <a:solidFill>
                <a:srgbClr val="FF0000"/>
              </a:solidFill>
              <a:latin typeface="Times New Roman" pitchFamily="18" charset="0"/>
              <a:cs typeface="Times New Roman" pitchFamily="18" charset="0"/>
            </a:endParaRPr>
          </a:p>
          <a:p>
            <a:pPr algn="ctr">
              <a:buNone/>
            </a:pPr>
            <a:r>
              <a:rPr lang="es-ES" sz="2800" dirty="0" smtClean="0"/>
              <a:t>1</a:t>
            </a:r>
            <a:r>
              <a:rPr lang="es-ES" sz="2800" dirty="0"/>
              <a:t>. Documentos que sustentan la implementación </a:t>
            </a:r>
            <a:r>
              <a:rPr lang="es-ES" sz="2800" dirty="0" smtClean="0"/>
              <a:t>del sistema.</a:t>
            </a:r>
            <a:r>
              <a:rPr lang="es-ES" sz="2800" dirty="0"/>
              <a:t>	</a:t>
            </a:r>
          </a:p>
          <a:p>
            <a:pPr marL="82296" indent="0" algn="just">
              <a:buNone/>
            </a:pPr>
            <a:r>
              <a:rPr lang="es-ES" sz="2800" dirty="0" smtClean="0"/>
              <a:t>2</a:t>
            </a:r>
            <a:r>
              <a:rPr lang="es-ES" sz="2800" dirty="0"/>
              <a:t>. Instrumentos de evaluación utilizados. 	</a:t>
            </a:r>
          </a:p>
          <a:p>
            <a:pPr marL="82296" indent="0" algn="just">
              <a:buNone/>
            </a:pPr>
            <a:r>
              <a:rPr lang="es-ES" sz="2800" dirty="0"/>
              <a:t>3. GII - 51 Eficacia del sistema de evaluación de la investigación. 	</a:t>
            </a:r>
          </a:p>
          <a:p>
            <a:pPr algn="ctr">
              <a:buNone/>
            </a:pPr>
            <a:endParaRPr lang="es-ES" sz="2800" dirty="0" smtClean="0">
              <a:latin typeface="Times New Roman" pitchFamily="18" charset="0"/>
              <a:cs typeface="Times New Roman" pitchFamily="18" charset="0"/>
            </a:endParaRPr>
          </a:p>
        </p:txBody>
      </p:sp>
      <p:sp>
        <p:nvSpPr>
          <p:cNvPr id="6" name="5 Marcador de fecha"/>
          <p:cNvSpPr>
            <a:spLocks noGrp="1"/>
          </p:cNvSpPr>
          <p:nvPr>
            <p:ph type="dt" sz="half" idx="10"/>
          </p:nvPr>
        </p:nvSpPr>
        <p:spPr/>
        <p:txBody>
          <a:bodyPr/>
          <a:lstStyle/>
          <a:p>
            <a:pPr>
              <a:defRPr/>
            </a:pPr>
            <a:fld id="{0ADD9F46-3176-4E7E-8791-C5DE83720D77}" type="datetime1">
              <a:rPr lang="es-ES" smtClean="0"/>
              <a:t>18/05/2014</a:t>
            </a:fld>
            <a:endParaRPr lang="es-ES"/>
          </a:p>
        </p:txBody>
      </p:sp>
      <p:sp>
        <p:nvSpPr>
          <p:cNvPr id="8" name="7 Marcador de pie de página"/>
          <p:cNvSpPr>
            <a:spLocks noGrp="1"/>
          </p:cNvSpPr>
          <p:nvPr>
            <p:ph type="ftr" sz="quarter" idx="11"/>
          </p:nvPr>
        </p:nvSpPr>
        <p:spPr/>
        <p:txBody>
          <a:bodyPr/>
          <a:lstStyle/>
          <a:p>
            <a:pPr>
              <a:defRPr/>
            </a:pPr>
            <a:r>
              <a:rPr lang="pt-BR" dirty="0" smtClean="0"/>
              <a:t>CPCC: </a:t>
            </a:r>
            <a:r>
              <a:rPr lang="pt-BR" dirty="0" err="1" smtClean="0"/>
              <a:t>Yónel</a:t>
            </a:r>
            <a:r>
              <a:rPr lang="pt-BR" dirty="0" smtClean="0"/>
              <a:t> </a:t>
            </a:r>
            <a:r>
              <a:rPr lang="pt-BR" dirty="0" err="1" smtClean="0"/>
              <a:t>Chocano</a:t>
            </a:r>
            <a:r>
              <a:rPr lang="pt-BR" dirty="0" smtClean="0"/>
              <a:t> Figueroa. DOCENTE UNHEVAL</a:t>
            </a:r>
            <a:endParaRPr lang="es-ES" dirty="0"/>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381000" y="548680"/>
            <a:ext cx="8229600" cy="1478715"/>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
            </a:r>
            <a:br>
              <a:rPr lang="es-ES" sz="3200" dirty="0" smtClean="0">
                <a:solidFill>
                  <a:srgbClr val="FF0000"/>
                </a:solidFill>
                <a:latin typeface="Times New Roman" pitchFamily="18" charset="0"/>
                <a:cs typeface="Times New Roman" pitchFamily="18" charset="0"/>
              </a:rPr>
            </a:br>
            <a:r>
              <a:rPr lang="es-ES" sz="3200" dirty="0" smtClean="0">
                <a:solidFill>
                  <a:srgbClr val="FF0000"/>
                </a:solidFill>
                <a:latin typeface="Times New Roman" pitchFamily="18" charset="0"/>
                <a:cs typeface="Times New Roman" pitchFamily="18" charset="0"/>
              </a:rPr>
              <a:t>47</a:t>
            </a:r>
            <a:r>
              <a:rPr lang="es-ES" sz="3200" dirty="0" smtClean="0">
                <a:solidFill>
                  <a:srgbClr val="FF0000"/>
                </a:solidFill>
                <a:latin typeface="Times New Roman" pitchFamily="18" charset="0"/>
                <a:cs typeface="Times New Roman" pitchFamily="18" charset="0"/>
              </a:rPr>
              <a:t>. </a:t>
            </a:r>
            <a:r>
              <a:rPr lang="es-ES" sz="3200" dirty="0" smtClean="0">
                <a:solidFill>
                  <a:srgbClr val="0070C0"/>
                </a:solidFill>
              </a:rPr>
              <a:t>Los </a:t>
            </a:r>
            <a:r>
              <a:rPr lang="es-ES" sz="3200" dirty="0">
                <a:solidFill>
                  <a:srgbClr val="0070C0"/>
                </a:solidFill>
              </a:rPr>
              <a:t>estudiantes están satisfechos con el sistema de evaluación de la investigación. </a:t>
            </a:r>
            <a:r>
              <a:rPr lang="es-ES" sz="3200" dirty="0"/>
              <a:t>	</a:t>
            </a:r>
            <a:br>
              <a:rPr lang="es-ES" sz="3200" dirty="0"/>
            </a:br>
            <a:endParaRPr lang="es-ES" sz="3200" dirty="0" smtClean="0">
              <a:solidFill>
                <a:srgbClr val="0000FF"/>
              </a:solidFill>
              <a:effectLst/>
            </a:endParaRPr>
          </a:p>
        </p:txBody>
      </p:sp>
      <p:sp>
        <p:nvSpPr>
          <p:cNvPr id="5123" name="2 Marcador de contenido"/>
          <p:cNvSpPr>
            <a:spLocks noGrp="1"/>
          </p:cNvSpPr>
          <p:nvPr>
            <p:ph idx="1"/>
          </p:nvPr>
        </p:nvSpPr>
        <p:spPr>
          <a:xfrm>
            <a:off x="602520" y="2132856"/>
            <a:ext cx="8229600" cy="2376264"/>
          </a:xfrm>
        </p:spPr>
        <p:txBody>
          <a:bodyPr>
            <a:normAutofit/>
          </a:bodyPr>
          <a:lstStyle/>
          <a:p>
            <a:pPr algn="ctr">
              <a:buNone/>
            </a:pPr>
            <a:r>
              <a:rPr lang="es-ES" dirty="0" smtClean="0">
                <a:solidFill>
                  <a:srgbClr val="FF0000"/>
                </a:solidFill>
                <a:latin typeface="Times New Roman" pitchFamily="18" charset="0"/>
                <a:cs typeface="Times New Roman" pitchFamily="18" charset="0"/>
              </a:rPr>
              <a:t>Fuentes de verificación </a:t>
            </a:r>
            <a:r>
              <a:rPr lang="es-ES" dirty="0" smtClean="0">
                <a:solidFill>
                  <a:srgbClr val="FF0000"/>
                </a:solidFill>
                <a:latin typeface="Times New Roman" pitchFamily="18" charset="0"/>
                <a:cs typeface="Times New Roman" pitchFamily="18" charset="0"/>
              </a:rPr>
              <a:t>referenciales</a:t>
            </a:r>
          </a:p>
          <a:p>
            <a:pPr marL="82296" indent="0" algn="just">
              <a:buNone/>
            </a:pPr>
            <a:r>
              <a:rPr lang="es-ES" dirty="0"/>
              <a:t>1. Encuestas y entrevistas a estudiantes. 	</a:t>
            </a:r>
          </a:p>
          <a:p>
            <a:pPr marL="82296" indent="0" algn="just">
              <a:buNone/>
            </a:pPr>
            <a:r>
              <a:rPr lang="es-ES" dirty="0"/>
              <a:t>2. GII - 52 Satisfacción con el sistema de evaluación de la </a:t>
            </a:r>
            <a:r>
              <a:rPr lang="es-ES" dirty="0" smtClean="0"/>
              <a:t>investigación. </a:t>
            </a:r>
            <a:endParaRPr lang="es-ES" dirty="0" smtClean="0">
              <a:latin typeface="Times New Roman" pitchFamily="18" charset="0"/>
              <a:cs typeface="Times New Roman" pitchFamily="18" charset="0"/>
            </a:endParaRPr>
          </a:p>
          <a:p>
            <a:pPr eaLnBrk="1" hangingPunct="1"/>
            <a:endParaRPr lang="es-ES" dirty="0" smtClean="0"/>
          </a:p>
        </p:txBody>
      </p:sp>
      <p:sp>
        <p:nvSpPr>
          <p:cNvPr id="5" name="4 Marcador de fecha"/>
          <p:cNvSpPr>
            <a:spLocks noGrp="1"/>
          </p:cNvSpPr>
          <p:nvPr>
            <p:ph type="dt" sz="half" idx="10"/>
          </p:nvPr>
        </p:nvSpPr>
        <p:spPr/>
        <p:txBody>
          <a:bodyPr/>
          <a:lstStyle/>
          <a:p>
            <a:pPr>
              <a:defRPr/>
            </a:pPr>
            <a:fld id="{EF35EFB0-D0BE-4566-A6AF-D1FB0EAD8E29}" type="datetime1">
              <a:rPr lang="es-ES" smtClean="0"/>
              <a:t>18/05/2014</a:t>
            </a:fld>
            <a:endParaRPr lang="es-ES"/>
          </a:p>
        </p:txBody>
      </p:sp>
      <p:sp>
        <p:nvSpPr>
          <p:cNvPr id="7" name="6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7</a:t>
            </a:fld>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415119" y="822325"/>
            <a:ext cx="8229600" cy="1143000"/>
          </a:xfrm>
        </p:spPr>
        <p:txBody>
          <a:bodyPr>
            <a:normAutofit fontScale="90000"/>
          </a:bodyPr>
          <a:lstStyle/>
          <a:p>
            <a:pPr algn="just"/>
            <a:r>
              <a:rPr lang="es-ES" sz="3200" dirty="0" smtClean="0">
                <a:solidFill>
                  <a:srgbClr val="FF0000"/>
                </a:solidFill>
                <a:latin typeface="Times New Roman" pitchFamily="18" charset="0"/>
                <a:cs typeface="Times New Roman" pitchFamily="18" charset="0"/>
              </a:rPr>
              <a:t/>
            </a:r>
            <a:br>
              <a:rPr lang="es-ES" sz="3200" dirty="0" smtClean="0">
                <a:solidFill>
                  <a:srgbClr val="FF0000"/>
                </a:solidFill>
                <a:latin typeface="Times New Roman" pitchFamily="18" charset="0"/>
                <a:cs typeface="Times New Roman" pitchFamily="18" charset="0"/>
              </a:rPr>
            </a:br>
            <a:r>
              <a:rPr lang="es-ES" sz="3200" dirty="0">
                <a:solidFill>
                  <a:srgbClr val="FF0000"/>
                </a:solidFill>
                <a:latin typeface="Times New Roman" pitchFamily="18" charset="0"/>
                <a:cs typeface="Times New Roman" pitchFamily="18" charset="0"/>
              </a:rPr>
              <a:t/>
            </a:r>
            <a:br>
              <a:rPr lang="es-ES" sz="3200" dirty="0">
                <a:solidFill>
                  <a:srgbClr val="FF0000"/>
                </a:solidFill>
                <a:latin typeface="Times New Roman" pitchFamily="18" charset="0"/>
                <a:cs typeface="Times New Roman" pitchFamily="18" charset="0"/>
              </a:rPr>
            </a:br>
            <a:r>
              <a:rPr lang="es-ES" sz="3200" dirty="0" smtClean="0">
                <a:solidFill>
                  <a:srgbClr val="FF0000"/>
                </a:solidFill>
                <a:latin typeface="Times New Roman" pitchFamily="18" charset="0"/>
                <a:cs typeface="Times New Roman" pitchFamily="18" charset="0"/>
              </a:rPr>
              <a:t>48</a:t>
            </a:r>
            <a:r>
              <a:rPr lang="es-ES" sz="3200" dirty="0" smtClean="0">
                <a:solidFill>
                  <a:srgbClr val="FF0000"/>
                </a:solidFill>
                <a:latin typeface="Times New Roman" pitchFamily="18" charset="0"/>
                <a:cs typeface="Times New Roman" pitchFamily="18" charset="0"/>
              </a:rPr>
              <a:t>. </a:t>
            </a:r>
            <a:r>
              <a:rPr lang="es-ES" sz="3200" dirty="0" smtClean="0">
                <a:solidFill>
                  <a:schemeClr val="accent6">
                    <a:lumMod val="50000"/>
                  </a:schemeClr>
                </a:solidFill>
              </a:rPr>
              <a:t>Los </a:t>
            </a:r>
            <a:r>
              <a:rPr lang="es-ES" sz="3200" dirty="0">
                <a:solidFill>
                  <a:schemeClr val="accent6">
                    <a:lumMod val="50000"/>
                  </a:schemeClr>
                </a:solidFill>
              </a:rPr>
              <a:t>estudiantes participan en proyectos de investigación reconocidos por la Unidad Académica. </a:t>
            </a:r>
            <a:br>
              <a:rPr lang="es-ES" sz="3200" dirty="0">
                <a:solidFill>
                  <a:schemeClr val="accent6">
                    <a:lumMod val="50000"/>
                  </a:schemeClr>
                </a:solidFill>
              </a:rPr>
            </a:br>
            <a:r>
              <a:rPr lang="es-ES" sz="3200" dirty="0"/>
              <a:t>	</a:t>
            </a:r>
            <a:br>
              <a:rPr lang="es-ES" sz="3200" dirty="0"/>
            </a:br>
            <a:r>
              <a:rPr lang="es-ES" sz="3200" dirty="0" smtClean="0">
                <a:solidFill>
                  <a:srgbClr val="0000FF"/>
                </a:solidFill>
                <a:effectLst/>
                <a:latin typeface="Times New Roman" pitchFamily="18" charset="0"/>
                <a:cs typeface="Times New Roman" pitchFamily="18" charset="0"/>
              </a:rPr>
              <a:t/>
            </a:r>
            <a:br>
              <a:rPr lang="es-ES" sz="3200" dirty="0" smtClean="0">
                <a:solidFill>
                  <a:srgbClr val="0000FF"/>
                </a:solidFill>
                <a:effectLst/>
                <a:latin typeface="Times New Roman" pitchFamily="18" charset="0"/>
                <a:cs typeface="Times New Roman" pitchFamily="18" charset="0"/>
              </a:rPr>
            </a:br>
            <a:endParaRPr lang="es-ES" sz="3200" dirty="0" smtClean="0">
              <a:solidFill>
                <a:srgbClr val="0000FF"/>
              </a:solidFill>
              <a:effectLst/>
            </a:endParaRPr>
          </a:p>
        </p:txBody>
      </p:sp>
      <p:sp>
        <p:nvSpPr>
          <p:cNvPr id="5123" name="2 Marcador de contenido"/>
          <p:cNvSpPr>
            <a:spLocks noGrp="1"/>
          </p:cNvSpPr>
          <p:nvPr>
            <p:ph idx="1"/>
          </p:nvPr>
        </p:nvSpPr>
        <p:spPr>
          <a:xfrm>
            <a:off x="366214" y="1934814"/>
            <a:ext cx="8229600" cy="3411538"/>
          </a:xfrm>
        </p:spPr>
        <p:txBody>
          <a:bodyPr>
            <a:normAutofit fontScale="92500" lnSpcReduction="10000"/>
          </a:bodyPr>
          <a:lstStyle/>
          <a:p>
            <a:pPr algn="ctr">
              <a:buNone/>
            </a:pPr>
            <a:r>
              <a:rPr lang="es-ES" dirty="0" smtClean="0">
                <a:solidFill>
                  <a:srgbClr val="FF0000"/>
                </a:solidFill>
                <a:latin typeface="Times New Roman" pitchFamily="18" charset="0"/>
                <a:cs typeface="Times New Roman" pitchFamily="18" charset="0"/>
              </a:rPr>
              <a:t>Fuentes de verificación </a:t>
            </a:r>
            <a:r>
              <a:rPr lang="es-ES" dirty="0" smtClean="0">
                <a:solidFill>
                  <a:srgbClr val="FF0000"/>
                </a:solidFill>
                <a:latin typeface="Times New Roman" pitchFamily="18" charset="0"/>
                <a:cs typeface="Times New Roman" pitchFamily="18" charset="0"/>
              </a:rPr>
              <a:t>referenciales</a:t>
            </a:r>
          </a:p>
          <a:p>
            <a:pPr marL="82296" indent="0" algn="just">
              <a:buNone/>
            </a:pPr>
            <a:r>
              <a:rPr lang="es-ES" dirty="0"/>
              <a:t>1. Plan operativo. 	</a:t>
            </a:r>
          </a:p>
          <a:p>
            <a:pPr marL="82296" indent="0" algn="just">
              <a:buNone/>
            </a:pPr>
            <a:r>
              <a:rPr lang="es-ES" dirty="0"/>
              <a:t>2. Registro de estudiantes vinculados a la investigación y su grado de participación en los proyectos. 	</a:t>
            </a:r>
          </a:p>
          <a:p>
            <a:pPr marL="82296" indent="0" algn="just">
              <a:buNone/>
            </a:pPr>
            <a:r>
              <a:rPr lang="es-ES" dirty="0"/>
              <a:t>3. GII - 53 Porcentaje de estudiantes que participan en proyectos de investigación. 	</a:t>
            </a:r>
          </a:p>
          <a:p>
            <a:pPr algn="ctr">
              <a:buNone/>
            </a:pPr>
            <a:endParaRPr lang="es-ES" dirty="0" smtClean="0">
              <a:latin typeface="Times New Roman" pitchFamily="18" charset="0"/>
              <a:cs typeface="Times New Roman" pitchFamily="18" charset="0"/>
            </a:endParaRPr>
          </a:p>
          <a:p>
            <a:pPr eaLnBrk="1" hangingPunct="1"/>
            <a:endParaRPr lang="es-ES" dirty="0" smtClean="0">
              <a:latin typeface="Times New Roman" pitchFamily="18" charset="0"/>
              <a:cs typeface="Times New Roman" pitchFamily="18" charset="0"/>
            </a:endParaRPr>
          </a:p>
          <a:p>
            <a:pPr eaLnBrk="1" hangingPunct="1"/>
            <a:endParaRPr lang="es-ES" dirty="0" smtClean="0"/>
          </a:p>
        </p:txBody>
      </p:sp>
      <p:sp>
        <p:nvSpPr>
          <p:cNvPr id="5" name="4 Marcador de fecha"/>
          <p:cNvSpPr>
            <a:spLocks noGrp="1"/>
          </p:cNvSpPr>
          <p:nvPr>
            <p:ph type="dt" sz="half" idx="10"/>
          </p:nvPr>
        </p:nvSpPr>
        <p:spPr/>
        <p:txBody>
          <a:bodyPr/>
          <a:lstStyle/>
          <a:p>
            <a:pPr>
              <a:defRPr/>
            </a:pPr>
            <a:fld id="{C5E42216-F2A4-4F2D-A8BF-3DAF00F7DCA5}" type="datetime1">
              <a:rPr lang="es-ES" smtClean="0"/>
              <a:t>18/05/2014</a:t>
            </a:fld>
            <a:endParaRPr lang="es-ES"/>
          </a:p>
        </p:txBody>
      </p:sp>
      <p:sp>
        <p:nvSpPr>
          <p:cNvPr id="7" name="6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8</a:t>
            </a:fld>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683568" y="297245"/>
            <a:ext cx="8117532" cy="2198961"/>
          </a:xfrm>
        </p:spPr>
        <p:txBody>
          <a:bodyPr>
            <a:normAutofit/>
          </a:bodyPr>
          <a:lstStyle/>
          <a:p>
            <a:pPr algn="just"/>
            <a:r>
              <a:rPr lang="es-ES" sz="2800" dirty="0" smtClean="0">
                <a:solidFill>
                  <a:srgbClr val="002060"/>
                </a:solidFill>
                <a:latin typeface="Times New Roman" pitchFamily="18" charset="0"/>
                <a:cs typeface="Times New Roman" pitchFamily="18" charset="0"/>
              </a:rPr>
              <a:t>49. </a:t>
            </a:r>
            <a:r>
              <a:rPr lang="es-ES" sz="2800" dirty="0" smtClean="0">
                <a:solidFill>
                  <a:srgbClr val="FF0066"/>
                </a:solidFill>
              </a:rPr>
              <a:t>Los </a:t>
            </a:r>
            <a:r>
              <a:rPr lang="es-ES" sz="2800" dirty="0">
                <a:solidFill>
                  <a:srgbClr val="FF0066"/>
                </a:solidFill>
              </a:rPr>
              <a:t>sistemas de evaluación de la investigación y del aprendizaje se articulan para tener una evaluación integral del estudiante. </a:t>
            </a:r>
            <a:r>
              <a:rPr lang="es-ES" sz="3200" dirty="0" smtClean="0">
                <a:solidFill>
                  <a:srgbClr val="FF0066"/>
                </a:solidFill>
                <a:latin typeface="Times New Roman" pitchFamily="18" charset="0"/>
                <a:cs typeface="Times New Roman" pitchFamily="18" charset="0"/>
              </a:rPr>
              <a:t> </a:t>
            </a:r>
            <a:endParaRPr lang="es-ES" sz="3200" dirty="0" smtClean="0">
              <a:solidFill>
                <a:srgbClr val="FF0066"/>
              </a:solidFill>
            </a:endParaRPr>
          </a:p>
        </p:txBody>
      </p:sp>
      <p:sp>
        <p:nvSpPr>
          <p:cNvPr id="6147" name="2 Marcador de contenido"/>
          <p:cNvSpPr>
            <a:spLocks noGrp="1"/>
          </p:cNvSpPr>
          <p:nvPr>
            <p:ph idx="1"/>
          </p:nvPr>
        </p:nvSpPr>
        <p:spPr>
          <a:xfrm>
            <a:off x="457200" y="2643188"/>
            <a:ext cx="8229600" cy="3482975"/>
          </a:xfrm>
        </p:spPr>
        <p:txBody>
          <a:bodyPr/>
          <a:lstStyle/>
          <a:p>
            <a:pPr algn="ctr">
              <a:buNone/>
            </a:pPr>
            <a:r>
              <a:rPr lang="es-ES" dirty="0" smtClean="0">
                <a:solidFill>
                  <a:srgbClr val="FF0000"/>
                </a:solidFill>
                <a:latin typeface="Times New Roman" pitchFamily="18" charset="0"/>
                <a:cs typeface="Times New Roman" pitchFamily="18" charset="0"/>
              </a:rPr>
              <a:t>Fuentes de verificación </a:t>
            </a:r>
            <a:r>
              <a:rPr lang="es-ES" dirty="0" smtClean="0">
                <a:solidFill>
                  <a:srgbClr val="FF0000"/>
                </a:solidFill>
                <a:latin typeface="Times New Roman" pitchFamily="18" charset="0"/>
                <a:cs typeface="Times New Roman" pitchFamily="18" charset="0"/>
              </a:rPr>
              <a:t>referenciales</a:t>
            </a:r>
            <a:endParaRPr lang="es-ES" sz="1000" dirty="0">
              <a:latin typeface="Times New Roman" pitchFamily="18" charset="0"/>
              <a:cs typeface="Times New Roman" pitchFamily="18" charset="0"/>
            </a:endParaRPr>
          </a:p>
          <a:p>
            <a:pPr marL="82296" indent="0" algn="just">
              <a:buNone/>
            </a:pPr>
            <a:r>
              <a:rPr lang="es-ES" dirty="0"/>
              <a:t>1. Informe de evaluación. 	</a:t>
            </a:r>
          </a:p>
          <a:p>
            <a:pPr marL="82296" indent="0" algn="just">
              <a:buNone/>
            </a:pPr>
            <a:r>
              <a:rPr lang="es-ES" dirty="0"/>
              <a:t>2. Documentos que sustentan la implementación de los sistemas. 	</a:t>
            </a:r>
          </a:p>
          <a:p>
            <a:pPr algn="ctr">
              <a:buNone/>
            </a:pPr>
            <a:endParaRPr lang="es-ES" dirty="0" smtClean="0">
              <a:latin typeface="Times New Roman" pitchFamily="18" charset="0"/>
              <a:cs typeface="Times New Roman" pitchFamily="18" charset="0"/>
            </a:endParaRPr>
          </a:p>
        </p:txBody>
      </p:sp>
      <p:sp>
        <p:nvSpPr>
          <p:cNvPr id="5" name="4 Marcador de fecha"/>
          <p:cNvSpPr>
            <a:spLocks noGrp="1"/>
          </p:cNvSpPr>
          <p:nvPr>
            <p:ph type="dt" sz="half" idx="10"/>
          </p:nvPr>
        </p:nvSpPr>
        <p:spPr/>
        <p:txBody>
          <a:bodyPr/>
          <a:lstStyle/>
          <a:p>
            <a:pPr>
              <a:defRPr/>
            </a:pPr>
            <a:fld id="{F41F2578-5F98-4CEB-B5BE-0FD748ABE0DF}" type="datetime1">
              <a:rPr lang="es-ES" smtClean="0"/>
              <a:t>18/05/2014</a:t>
            </a:fld>
            <a:endParaRPr lang="es-ES"/>
          </a:p>
        </p:txBody>
      </p:sp>
      <p:sp>
        <p:nvSpPr>
          <p:cNvPr id="7" name="6 Marcador de pie de página"/>
          <p:cNvSpPr>
            <a:spLocks noGrp="1"/>
          </p:cNvSpPr>
          <p:nvPr>
            <p:ph type="ftr" sz="quarter" idx="11"/>
          </p:nvPr>
        </p:nvSpPr>
        <p:spPr/>
        <p:txBody>
          <a:bodyPr/>
          <a:lstStyle/>
          <a:p>
            <a:pPr>
              <a:defRPr/>
            </a:pPr>
            <a:r>
              <a:rPr lang="pt-BR" smtClean="0"/>
              <a:t>CPCC: Yónel Chocano Figueroa. DOCENTE UNHEVAL</a:t>
            </a:r>
            <a:endParaRPr lang="es-ES"/>
          </a:p>
        </p:txBody>
      </p:sp>
      <p:sp>
        <p:nvSpPr>
          <p:cNvPr id="2" name="Marcador de número de diapositiva 1"/>
          <p:cNvSpPr>
            <a:spLocks noGrp="1"/>
          </p:cNvSpPr>
          <p:nvPr>
            <p:ph type="sldNum" sz="quarter" idx="12"/>
          </p:nvPr>
        </p:nvSpPr>
        <p:spPr/>
        <p:txBody>
          <a:bodyPr/>
          <a:lstStyle/>
          <a:p>
            <a:pPr>
              <a:defRPr/>
            </a:pPr>
            <a:fld id="{350D6124-7D1F-4633-916A-08AEB2DA65D9}" type="slidenum">
              <a:rPr lang="es-ES" smtClean="0"/>
              <a:pPr>
                <a:defRPr/>
              </a:pPr>
              <a:t>9</a:t>
            </a:fld>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TC104033929[[fn=Pizarra]]</Template>
  <TotalTime>399</TotalTime>
  <Words>1166</Words>
  <Application>Microsoft Office PowerPoint</Application>
  <PresentationFormat>Presentación en pantalla (4:3)</PresentationFormat>
  <Paragraphs>176</Paragraphs>
  <Slides>22</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Calibri</vt:lpstr>
      <vt:lpstr>Gill Sans MT</vt:lpstr>
      <vt:lpstr>Times New Roman</vt:lpstr>
      <vt:lpstr>Verdana</vt:lpstr>
      <vt:lpstr>Wingdings 2</vt:lpstr>
      <vt:lpstr>Solsticio</vt:lpstr>
      <vt:lpstr>Universidad Nacional Hermilio Valdizán</vt:lpstr>
      <vt:lpstr>3.1 Generación y evaluación de proyectos de investigación      (Criterio)</vt:lpstr>
      <vt:lpstr>3.1 Generación y evaluación de proyectos de investigación    continúa   (Criterio)</vt:lpstr>
      <vt:lpstr>3.1 Generación y evaluación de proyectos de investigación  (Estándares)</vt:lpstr>
      <vt:lpstr>Presentación de PowerPoint</vt:lpstr>
      <vt:lpstr> 46. La Unidad Académica tiene un sistema implementado de evaluación de la investigación formativa y de trabajo final de carrera profesional.    </vt:lpstr>
      <vt:lpstr> 47. Los estudiantes están satisfechos con el sistema de evaluación de la investigación.   </vt:lpstr>
      <vt:lpstr>  48. Los estudiantes participan en proyectos de investigación reconocidos por la Unidad Académica.     </vt:lpstr>
      <vt:lpstr>49. Los sistemas de evaluación de la investigación y del aprendizaje se articulan para tener una evaluación integral del estudiante.  </vt:lpstr>
      <vt:lpstr>50. Los sistemas de evaluación de la investigación, información y comunicación, se articulan para tener una efectiva difusión de los proyectos y sus avances.  </vt:lpstr>
      <vt:lpstr>  51. Se realizan eventos donde se difunden y discuten entre estudiantes, docentes y comunidad, las investigaciones realizadas en la carrera profesional.     </vt:lpstr>
      <vt:lpstr>  52. Los estudiantes participan en eventos de difusión y discusión de resultados de investigación.     </vt:lpstr>
      <vt:lpstr> 53. La Unidad Académica cuenta con publicaciones periódicas donde los estudiantes publican los resultados de sus investigaciones.      </vt:lpstr>
      <vt:lpstr>  54. Los estudiantes conocen los procedimientos con los que adquieren sus derechos de propiedad intelectual sobre lo creado como resultado de investigación.    </vt:lpstr>
      <vt:lpstr>5.2 Labor de investigación</vt:lpstr>
      <vt:lpstr>5.2 Labor de investigación  (Estándares)</vt:lpstr>
      <vt:lpstr>5.2 Labor de investigación   continúa (Estándares)</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Generación y evaluación de proyectos de investigación</dc:title>
  <dc:subject>Investigación</dc:subject>
  <dc:creator>Yónel Chocano Figueroa</dc:creator>
  <cp:lastModifiedBy>Full name</cp:lastModifiedBy>
  <cp:revision>51</cp:revision>
  <dcterms:created xsi:type="dcterms:W3CDTF">2008-09-13T06:32:08Z</dcterms:created>
  <dcterms:modified xsi:type="dcterms:W3CDTF">2014-05-18T17:53:18Z</dcterms:modified>
  <cp:category>Dirección de Investigación</cp:category>
</cp:coreProperties>
</file>